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4"/>
  </p:notesMasterIdLst>
  <p:sldIdLst>
    <p:sldId id="256" r:id="rId5"/>
    <p:sldId id="276" r:id="rId6"/>
    <p:sldId id="277" r:id="rId7"/>
    <p:sldId id="278" r:id="rId8"/>
    <p:sldId id="340" r:id="rId9"/>
    <p:sldId id="341" r:id="rId10"/>
    <p:sldId id="264" r:id="rId11"/>
    <p:sldId id="345" r:id="rId12"/>
    <p:sldId id="346" r:id="rId13"/>
    <p:sldId id="347" r:id="rId14"/>
    <p:sldId id="342" r:id="rId15"/>
    <p:sldId id="348" r:id="rId16"/>
    <p:sldId id="350" r:id="rId17"/>
    <p:sldId id="260" r:id="rId18"/>
    <p:sldId id="261" r:id="rId19"/>
    <p:sldId id="265" r:id="rId20"/>
    <p:sldId id="266" r:id="rId21"/>
    <p:sldId id="267" r:id="rId22"/>
    <p:sldId id="268" r:id="rId23"/>
    <p:sldId id="269" r:id="rId24"/>
    <p:sldId id="270" r:id="rId25"/>
    <p:sldId id="271" r:id="rId26"/>
    <p:sldId id="272" r:id="rId27"/>
    <p:sldId id="273" r:id="rId28"/>
    <p:sldId id="274" r:id="rId29"/>
    <p:sldId id="275" r:id="rId30"/>
    <p:sldId id="351" r:id="rId31"/>
    <p:sldId id="353" r:id="rId32"/>
    <p:sldId id="352" r:id="rId3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BB360C-8E8A-4979-ADB9-02C96FE0BAB8}" v="107" dt="2022-12-25T14:08:46.8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34"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72AFAF-B1F7-4B95-AEF6-66D514EC3E31}" type="datetimeFigureOut">
              <a:rPr kumimoji="1" lang="ja-JP" altLang="en-US" smtClean="0"/>
              <a:t>2022/12/25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2986D6-899C-4C30-9E70-B3ACF9CB18CE}" type="slidenum">
              <a:rPr kumimoji="1" lang="ja-JP" altLang="en-US" smtClean="0"/>
              <a:t>‹#›</a:t>
            </a:fld>
            <a:endParaRPr kumimoji="1" lang="ja-JP" altLang="en-US"/>
          </a:p>
        </p:txBody>
      </p:sp>
    </p:spTree>
    <p:extLst>
      <p:ext uri="{BB962C8B-B14F-4D97-AF65-F5344CB8AC3E}">
        <p14:creationId xmlns:p14="http://schemas.microsoft.com/office/powerpoint/2010/main" val="29884156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A82986D6-899C-4C30-9E70-B3ACF9CB18CE}" type="slidenum">
              <a:rPr kumimoji="1" lang="ja-JP" altLang="en-US" smtClean="0"/>
              <a:t>26</a:t>
            </a:fld>
            <a:endParaRPr kumimoji="1" lang="ja-JP" altLang="en-US"/>
          </a:p>
        </p:txBody>
      </p:sp>
    </p:spTree>
    <p:extLst>
      <p:ext uri="{BB962C8B-B14F-4D97-AF65-F5344CB8AC3E}">
        <p14:creationId xmlns:p14="http://schemas.microsoft.com/office/powerpoint/2010/main" val="396557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7CD767-A212-7DD3-A72C-9A52040BE67D}"/>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8071CEB3-F3BE-9D31-8524-01A735A016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F22371B-D467-04D9-2C1C-2FEDBE01734F}"/>
              </a:ext>
            </a:extLst>
          </p:cNvPr>
          <p:cNvSpPr>
            <a:spLocks noGrp="1"/>
          </p:cNvSpPr>
          <p:nvPr>
            <p:ph type="dt" sz="half" idx="10"/>
          </p:nvPr>
        </p:nvSpPr>
        <p:spPr/>
        <p:txBody>
          <a:bodyPr/>
          <a:lstStyle/>
          <a:p>
            <a:fld id="{2670E3DA-9C14-4479-B336-EC002CB097F4}" type="datetimeFigureOut">
              <a:rPr kumimoji="1" lang="ja-JP" altLang="en-US" smtClean="0"/>
              <a:t>2022/12/25</a:t>
            </a:fld>
            <a:endParaRPr kumimoji="1" lang="ja-JP" altLang="en-US"/>
          </a:p>
        </p:txBody>
      </p:sp>
      <p:sp>
        <p:nvSpPr>
          <p:cNvPr id="5" name="フッター プレースホルダー 4">
            <a:extLst>
              <a:ext uri="{FF2B5EF4-FFF2-40B4-BE49-F238E27FC236}">
                <a16:creationId xmlns:a16="http://schemas.microsoft.com/office/drawing/2014/main" id="{896A8B05-D912-F017-99C3-ABCBEB265BB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D87CFAC-3CF4-C220-E5C5-BE0C8FF92D5D}"/>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153431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423E117-0BB1-DCBB-C809-6A8C6C4D16E5}"/>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7D4D5BE-FB91-5270-9A09-01656848B0BD}"/>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290F0D0-F639-B5A0-120A-5BC62A484923}"/>
              </a:ext>
            </a:extLst>
          </p:cNvPr>
          <p:cNvSpPr>
            <a:spLocks noGrp="1"/>
          </p:cNvSpPr>
          <p:nvPr>
            <p:ph type="dt" sz="half" idx="10"/>
          </p:nvPr>
        </p:nvSpPr>
        <p:spPr/>
        <p:txBody>
          <a:bodyPr/>
          <a:lstStyle/>
          <a:p>
            <a:fld id="{2670E3DA-9C14-4479-B336-EC002CB097F4}" type="datetimeFigureOut">
              <a:rPr kumimoji="1" lang="ja-JP" altLang="en-US" smtClean="0"/>
              <a:t>2022/12/25</a:t>
            </a:fld>
            <a:endParaRPr kumimoji="1" lang="ja-JP" altLang="en-US"/>
          </a:p>
        </p:txBody>
      </p:sp>
      <p:sp>
        <p:nvSpPr>
          <p:cNvPr id="5" name="フッター プレースホルダー 4">
            <a:extLst>
              <a:ext uri="{FF2B5EF4-FFF2-40B4-BE49-F238E27FC236}">
                <a16:creationId xmlns:a16="http://schemas.microsoft.com/office/drawing/2014/main" id="{A3D9792A-C7D7-FBF9-18A8-7C7E6FAE38C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34E0627-4EBA-D003-6630-8439351D7923}"/>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3429853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80C6ECB-B146-6C15-767C-BFF46CBAF2B7}"/>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FED49344-099D-A68D-BFE5-FF892D0640F8}"/>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E079716-548C-6EAB-FD41-0A1354E256D1}"/>
              </a:ext>
            </a:extLst>
          </p:cNvPr>
          <p:cNvSpPr>
            <a:spLocks noGrp="1"/>
          </p:cNvSpPr>
          <p:nvPr>
            <p:ph type="dt" sz="half" idx="10"/>
          </p:nvPr>
        </p:nvSpPr>
        <p:spPr/>
        <p:txBody>
          <a:bodyPr/>
          <a:lstStyle/>
          <a:p>
            <a:fld id="{2670E3DA-9C14-4479-B336-EC002CB097F4}" type="datetimeFigureOut">
              <a:rPr kumimoji="1" lang="ja-JP" altLang="en-US" smtClean="0"/>
              <a:t>2022/12/25</a:t>
            </a:fld>
            <a:endParaRPr kumimoji="1" lang="ja-JP" altLang="en-US"/>
          </a:p>
        </p:txBody>
      </p:sp>
      <p:sp>
        <p:nvSpPr>
          <p:cNvPr id="5" name="フッター プレースホルダー 4">
            <a:extLst>
              <a:ext uri="{FF2B5EF4-FFF2-40B4-BE49-F238E27FC236}">
                <a16:creationId xmlns:a16="http://schemas.microsoft.com/office/drawing/2014/main" id="{B061E194-B9D9-B689-78A2-F14039C2E47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BA44B13-3F5C-634B-68AF-1FE1CE5D75E2}"/>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2862422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D39A29-CAD4-3A3D-3B97-005DD65C5A2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01A4AA90-80D9-7CA6-8141-1789F1D76924}"/>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CFAC0BF-E3F1-30A0-34FE-E40A85450FE4}"/>
              </a:ext>
            </a:extLst>
          </p:cNvPr>
          <p:cNvSpPr>
            <a:spLocks noGrp="1"/>
          </p:cNvSpPr>
          <p:nvPr>
            <p:ph type="dt" sz="half" idx="10"/>
          </p:nvPr>
        </p:nvSpPr>
        <p:spPr/>
        <p:txBody>
          <a:bodyPr/>
          <a:lstStyle/>
          <a:p>
            <a:fld id="{2670E3DA-9C14-4479-B336-EC002CB097F4}" type="datetimeFigureOut">
              <a:rPr kumimoji="1" lang="ja-JP" altLang="en-US" smtClean="0"/>
              <a:t>2022/12/25</a:t>
            </a:fld>
            <a:endParaRPr kumimoji="1" lang="ja-JP" altLang="en-US"/>
          </a:p>
        </p:txBody>
      </p:sp>
      <p:sp>
        <p:nvSpPr>
          <p:cNvPr id="5" name="フッター プレースホルダー 4">
            <a:extLst>
              <a:ext uri="{FF2B5EF4-FFF2-40B4-BE49-F238E27FC236}">
                <a16:creationId xmlns:a16="http://schemas.microsoft.com/office/drawing/2014/main" id="{FA0F36C3-A760-4304-03C5-63AACD90F48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3118282-3EDF-F7FC-62B5-9BBC36F4E7E5}"/>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1552173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5F1EA9-0325-B3BD-678A-958BB6C255D3}"/>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E53C875-088E-CF3F-9BBA-7E21B725CB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F41D788-AC7C-E661-02F9-E9197E50C241}"/>
              </a:ext>
            </a:extLst>
          </p:cNvPr>
          <p:cNvSpPr>
            <a:spLocks noGrp="1"/>
          </p:cNvSpPr>
          <p:nvPr>
            <p:ph type="dt" sz="half" idx="10"/>
          </p:nvPr>
        </p:nvSpPr>
        <p:spPr/>
        <p:txBody>
          <a:bodyPr/>
          <a:lstStyle/>
          <a:p>
            <a:fld id="{2670E3DA-9C14-4479-B336-EC002CB097F4}" type="datetimeFigureOut">
              <a:rPr kumimoji="1" lang="ja-JP" altLang="en-US" smtClean="0"/>
              <a:t>2022/12/25</a:t>
            </a:fld>
            <a:endParaRPr kumimoji="1" lang="ja-JP" altLang="en-US"/>
          </a:p>
        </p:txBody>
      </p:sp>
      <p:sp>
        <p:nvSpPr>
          <p:cNvPr id="5" name="フッター プレースホルダー 4">
            <a:extLst>
              <a:ext uri="{FF2B5EF4-FFF2-40B4-BE49-F238E27FC236}">
                <a16:creationId xmlns:a16="http://schemas.microsoft.com/office/drawing/2014/main" id="{B1716A64-9E03-78F6-16CD-A0B801573E6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FF99091-F77C-FDB3-149E-6F9D8DB6F89A}"/>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2054403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D4E84E-E76F-8EB7-C806-047B8618C1BE}"/>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71A1BBF-D1A2-2E99-C2FE-DD07DAF485BF}"/>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CC92AEFE-ABF3-EC39-1821-AF0121D6D820}"/>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19CF4275-E2DE-5913-53B4-DF71610FD9AD}"/>
              </a:ext>
            </a:extLst>
          </p:cNvPr>
          <p:cNvSpPr>
            <a:spLocks noGrp="1"/>
          </p:cNvSpPr>
          <p:nvPr>
            <p:ph type="dt" sz="half" idx="10"/>
          </p:nvPr>
        </p:nvSpPr>
        <p:spPr/>
        <p:txBody>
          <a:bodyPr/>
          <a:lstStyle/>
          <a:p>
            <a:fld id="{2670E3DA-9C14-4479-B336-EC002CB097F4}" type="datetimeFigureOut">
              <a:rPr kumimoji="1" lang="ja-JP" altLang="en-US" smtClean="0"/>
              <a:t>2022/12/25</a:t>
            </a:fld>
            <a:endParaRPr kumimoji="1" lang="ja-JP" altLang="en-US"/>
          </a:p>
        </p:txBody>
      </p:sp>
      <p:sp>
        <p:nvSpPr>
          <p:cNvPr id="6" name="フッター プレースホルダー 5">
            <a:extLst>
              <a:ext uri="{FF2B5EF4-FFF2-40B4-BE49-F238E27FC236}">
                <a16:creationId xmlns:a16="http://schemas.microsoft.com/office/drawing/2014/main" id="{DE8B9696-1CD8-78A0-14FC-77F64F48C5F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7C49161-E14B-FD23-3BB8-19CFA4E88B93}"/>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3505736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29BFC3-2E1A-E9C6-7CAA-83E837AA7ED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69D7391-3B1C-0D90-E998-C091BD8903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785D1C97-25AC-ECCA-7816-A7C407E8701C}"/>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C1944455-C94E-FF15-AC6C-EECCF53356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2668D148-F86F-FAF0-2819-40AF203038C5}"/>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62ADFF86-6497-C819-BEE3-BB68740F9952}"/>
              </a:ext>
            </a:extLst>
          </p:cNvPr>
          <p:cNvSpPr>
            <a:spLocks noGrp="1"/>
          </p:cNvSpPr>
          <p:nvPr>
            <p:ph type="dt" sz="half" idx="10"/>
          </p:nvPr>
        </p:nvSpPr>
        <p:spPr/>
        <p:txBody>
          <a:bodyPr/>
          <a:lstStyle/>
          <a:p>
            <a:fld id="{2670E3DA-9C14-4479-B336-EC002CB097F4}" type="datetimeFigureOut">
              <a:rPr kumimoji="1" lang="ja-JP" altLang="en-US" smtClean="0"/>
              <a:t>2022/12/25</a:t>
            </a:fld>
            <a:endParaRPr kumimoji="1" lang="ja-JP" altLang="en-US"/>
          </a:p>
        </p:txBody>
      </p:sp>
      <p:sp>
        <p:nvSpPr>
          <p:cNvPr id="8" name="フッター プレースホルダー 7">
            <a:extLst>
              <a:ext uri="{FF2B5EF4-FFF2-40B4-BE49-F238E27FC236}">
                <a16:creationId xmlns:a16="http://schemas.microsoft.com/office/drawing/2014/main" id="{FDC94B48-A56A-28F5-41F4-8B20423DB68E}"/>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AD660097-051F-4471-375C-311254A29FF9}"/>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929698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A8F9B6-B2AE-3902-63F1-3848D6C1E5E4}"/>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CE98C9A3-B7CB-86C6-A316-2D9B92A19C34}"/>
              </a:ext>
            </a:extLst>
          </p:cNvPr>
          <p:cNvSpPr>
            <a:spLocks noGrp="1"/>
          </p:cNvSpPr>
          <p:nvPr>
            <p:ph type="dt" sz="half" idx="10"/>
          </p:nvPr>
        </p:nvSpPr>
        <p:spPr/>
        <p:txBody>
          <a:bodyPr/>
          <a:lstStyle/>
          <a:p>
            <a:fld id="{2670E3DA-9C14-4479-B336-EC002CB097F4}" type="datetimeFigureOut">
              <a:rPr kumimoji="1" lang="ja-JP" altLang="en-US" smtClean="0"/>
              <a:t>2022/12/25</a:t>
            </a:fld>
            <a:endParaRPr kumimoji="1" lang="ja-JP" altLang="en-US"/>
          </a:p>
        </p:txBody>
      </p:sp>
      <p:sp>
        <p:nvSpPr>
          <p:cNvPr id="4" name="フッター プレースホルダー 3">
            <a:extLst>
              <a:ext uri="{FF2B5EF4-FFF2-40B4-BE49-F238E27FC236}">
                <a16:creationId xmlns:a16="http://schemas.microsoft.com/office/drawing/2014/main" id="{65688977-DDA7-80BB-2A8A-B25CB31B8DD7}"/>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50D72613-0121-51AF-44B6-8D33CE2E74B1}"/>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1924007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E20C6B71-5941-1DBB-7368-BE1C78260891}"/>
              </a:ext>
            </a:extLst>
          </p:cNvPr>
          <p:cNvSpPr>
            <a:spLocks noGrp="1"/>
          </p:cNvSpPr>
          <p:nvPr>
            <p:ph type="dt" sz="half" idx="10"/>
          </p:nvPr>
        </p:nvSpPr>
        <p:spPr/>
        <p:txBody>
          <a:bodyPr/>
          <a:lstStyle/>
          <a:p>
            <a:fld id="{2670E3DA-9C14-4479-B336-EC002CB097F4}" type="datetimeFigureOut">
              <a:rPr kumimoji="1" lang="ja-JP" altLang="en-US" smtClean="0"/>
              <a:t>2022/12/25</a:t>
            </a:fld>
            <a:endParaRPr kumimoji="1" lang="ja-JP" altLang="en-US"/>
          </a:p>
        </p:txBody>
      </p:sp>
      <p:sp>
        <p:nvSpPr>
          <p:cNvPr id="3" name="フッター プレースホルダー 2">
            <a:extLst>
              <a:ext uri="{FF2B5EF4-FFF2-40B4-BE49-F238E27FC236}">
                <a16:creationId xmlns:a16="http://schemas.microsoft.com/office/drawing/2014/main" id="{4061B892-4DA4-25F1-18C2-30DABB0B9839}"/>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69D0AAFB-CF6D-A9A0-4209-36A3FA235CCE}"/>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22012837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EF6AACA-8E4B-1D17-BCA3-BC6ADC55640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1C5AF8E-77D7-E959-4265-6EA43E8A59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F98B8E87-C55D-022F-258C-6293ADE3EE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BF55AA74-1033-CD86-4161-A79ED4E69B54}"/>
              </a:ext>
            </a:extLst>
          </p:cNvPr>
          <p:cNvSpPr>
            <a:spLocks noGrp="1"/>
          </p:cNvSpPr>
          <p:nvPr>
            <p:ph type="dt" sz="half" idx="10"/>
          </p:nvPr>
        </p:nvSpPr>
        <p:spPr/>
        <p:txBody>
          <a:bodyPr/>
          <a:lstStyle/>
          <a:p>
            <a:fld id="{2670E3DA-9C14-4479-B336-EC002CB097F4}" type="datetimeFigureOut">
              <a:rPr kumimoji="1" lang="ja-JP" altLang="en-US" smtClean="0"/>
              <a:t>2022/12/25</a:t>
            </a:fld>
            <a:endParaRPr kumimoji="1" lang="ja-JP" altLang="en-US"/>
          </a:p>
        </p:txBody>
      </p:sp>
      <p:sp>
        <p:nvSpPr>
          <p:cNvPr id="6" name="フッター プレースホルダー 5">
            <a:extLst>
              <a:ext uri="{FF2B5EF4-FFF2-40B4-BE49-F238E27FC236}">
                <a16:creationId xmlns:a16="http://schemas.microsoft.com/office/drawing/2014/main" id="{88D9B0EF-07EC-2457-5627-9D37DE499B2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07A5479-62C7-6FEB-ACB9-E73C8B01F8E3}"/>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3278629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5E458A0-3420-C7B9-FEFC-277C8B889EB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EAD3B64F-F493-5FF7-4B15-14434DACDD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5A81AAE4-0C81-8C30-9F10-4B5BE78702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A34197A-7CA6-DE11-222F-C909897E5F85}"/>
              </a:ext>
            </a:extLst>
          </p:cNvPr>
          <p:cNvSpPr>
            <a:spLocks noGrp="1"/>
          </p:cNvSpPr>
          <p:nvPr>
            <p:ph type="dt" sz="half" idx="10"/>
          </p:nvPr>
        </p:nvSpPr>
        <p:spPr/>
        <p:txBody>
          <a:bodyPr/>
          <a:lstStyle/>
          <a:p>
            <a:fld id="{2670E3DA-9C14-4479-B336-EC002CB097F4}" type="datetimeFigureOut">
              <a:rPr kumimoji="1" lang="ja-JP" altLang="en-US" smtClean="0"/>
              <a:t>2022/12/25</a:t>
            </a:fld>
            <a:endParaRPr kumimoji="1" lang="ja-JP" altLang="en-US"/>
          </a:p>
        </p:txBody>
      </p:sp>
      <p:sp>
        <p:nvSpPr>
          <p:cNvPr id="6" name="フッター プレースホルダー 5">
            <a:extLst>
              <a:ext uri="{FF2B5EF4-FFF2-40B4-BE49-F238E27FC236}">
                <a16:creationId xmlns:a16="http://schemas.microsoft.com/office/drawing/2014/main" id="{2824B988-B6EB-1E1C-969A-ED0FB9F8348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80B054C-820C-F257-A436-683C1E47E60E}"/>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411151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4EAC516A-29EC-06A0-D7BD-21D99C7DB7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21C0B21-5365-E295-ED47-E93D5C872F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A07619C-1493-C355-E060-7BC8E8E26B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70E3DA-9C14-4479-B336-EC002CB097F4}" type="datetimeFigureOut">
              <a:rPr kumimoji="1" lang="ja-JP" altLang="en-US" smtClean="0"/>
              <a:t>2022/12/25</a:t>
            </a:fld>
            <a:endParaRPr kumimoji="1" lang="ja-JP" altLang="en-US"/>
          </a:p>
        </p:txBody>
      </p:sp>
      <p:sp>
        <p:nvSpPr>
          <p:cNvPr id="5" name="フッター プレースホルダー 4">
            <a:extLst>
              <a:ext uri="{FF2B5EF4-FFF2-40B4-BE49-F238E27FC236}">
                <a16:creationId xmlns:a16="http://schemas.microsoft.com/office/drawing/2014/main" id="{FB8B767B-0F68-C980-630C-57E150A161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660B28F-44A4-7715-1138-BA8B04D99A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27192692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www.maff.go.jp/j/shokusan/recycle/syoku_loss/161227_4.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29449D-9506-4D1C-10D8-DDAB05FD081D}"/>
              </a:ext>
            </a:extLst>
          </p:cNvPr>
          <p:cNvSpPr>
            <a:spLocks noGrp="1"/>
          </p:cNvSpPr>
          <p:nvPr>
            <p:ph type="ctrTitle"/>
          </p:nvPr>
        </p:nvSpPr>
        <p:spPr/>
        <p:txBody>
          <a:bodyPr/>
          <a:lstStyle/>
          <a:p>
            <a:r>
              <a:rPr kumimoji="1" lang="ja-JP" altLang="en-US"/>
              <a:t>ごはんロス削減システム</a:t>
            </a:r>
          </a:p>
        </p:txBody>
      </p:sp>
      <p:sp>
        <p:nvSpPr>
          <p:cNvPr id="3" name="字幕 2">
            <a:extLst>
              <a:ext uri="{FF2B5EF4-FFF2-40B4-BE49-F238E27FC236}">
                <a16:creationId xmlns:a16="http://schemas.microsoft.com/office/drawing/2014/main" id="{94FB9CB3-56C5-E7BD-9FC4-177DCF2B2225}"/>
              </a:ext>
            </a:extLst>
          </p:cNvPr>
          <p:cNvSpPr>
            <a:spLocks noGrp="1"/>
          </p:cNvSpPr>
          <p:nvPr>
            <p:ph type="subTitle" idx="1"/>
          </p:nvPr>
        </p:nvSpPr>
        <p:spPr/>
        <p:txBody>
          <a:bodyPr/>
          <a:lstStyle/>
          <a:p>
            <a:r>
              <a:rPr kumimoji="1" lang="en-US" altLang="ja-JP"/>
              <a:t>20AJ048 </a:t>
            </a:r>
            <a:r>
              <a:rPr lang="en-US" altLang="ja-JP"/>
              <a:t>Kimizuka Sota</a:t>
            </a:r>
          </a:p>
          <a:p>
            <a:r>
              <a:rPr kumimoji="1" lang="en-US" altLang="ja-JP"/>
              <a:t>20AJ054 Koganei tomoki</a:t>
            </a:r>
          </a:p>
          <a:p>
            <a:r>
              <a:rPr lang="en-US" altLang="ja-JP"/>
              <a:t>20AJ140 Yoshinaga Tomoya</a:t>
            </a:r>
            <a:endParaRPr kumimoji="1" lang="en-US" altLang="ja-JP"/>
          </a:p>
          <a:p>
            <a:endParaRPr kumimoji="1" lang="ja-JP" altLang="en-US"/>
          </a:p>
        </p:txBody>
      </p:sp>
    </p:spTree>
    <p:extLst>
      <p:ext uri="{BB962C8B-B14F-4D97-AF65-F5344CB8AC3E}">
        <p14:creationId xmlns:p14="http://schemas.microsoft.com/office/powerpoint/2010/main" val="40424713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制作したシステムの概要④</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838200" y="1391920"/>
            <a:ext cx="10515600" cy="4785043"/>
          </a:xfrm>
        </p:spPr>
        <p:txBody>
          <a:bodyPr/>
          <a:lstStyle/>
          <a:p>
            <a:pPr marL="0" indent="0">
              <a:buNone/>
            </a:pPr>
            <a:r>
              <a:rPr lang="ja-JP" altLang="en-US"/>
              <a:t>・使用する材料、量</a:t>
            </a:r>
            <a:endParaRPr lang="en-US" altLang="ja-JP"/>
          </a:p>
          <a:p>
            <a:pPr marL="0" indent="0">
              <a:buNone/>
            </a:pPr>
            <a:r>
              <a:rPr lang="ja-JP" altLang="en-US"/>
              <a:t>・レシピの名前</a:t>
            </a:r>
            <a:endParaRPr lang="en-US" altLang="ja-JP"/>
          </a:p>
          <a:p>
            <a:pPr marL="0" indent="0">
              <a:buNone/>
            </a:pPr>
            <a:r>
              <a:rPr lang="ja-JP" altLang="en-US"/>
              <a:t>・レシピの</a:t>
            </a:r>
            <a:r>
              <a:rPr lang="en-US" altLang="ja-JP"/>
              <a:t>URL</a:t>
            </a:r>
          </a:p>
          <a:p>
            <a:pPr marL="0" indent="0">
              <a:buNone/>
            </a:pPr>
            <a:r>
              <a:rPr lang="ja-JP" altLang="en-US"/>
              <a:t>・永続化のために</a:t>
            </a:r>
            <a:endParaRPr lang="en-US" altLang="ja-JP"/>
          </a:p>
          <a:p>
            <a:pPr marL="0" indent="0">
              <a:buNone/>
            </a:pPr>
            <a:r>
              <a:rPr lang="ja-JP" altLang="en-US"/>
              <a:t>　</a:t>
            </a:r>
            <a:r>
              <a:rPr lang="en-US" altLang="ja-JP"/>
              <a:t>”</a:t>
            </a:r>
            <a:r>
              <a:rPr lang="ja-JP" altLang="en-US"/>
              <a:t>鯖 米 </a:t>
            </a:r>
            <a:r>
              <a:rPr lang="en-US" altLang="ja-JP"/>
              <a:t>List.xml”</a:t>
            </a:r>
          </a:p>
          <a:p>
            <a:pPr marL="0" indent="0">
              <a:buNone/>
            </a:pPr>
            <a:r>
              <a:rPr lang="ja-JP" altLang="en-US"/>
              <a:t>　として保存する。</a:t>
            </a:r>
            <a:endParaRPr lang="en-US" altLang="ja-JP"/>
          </a:p>
          <a:p>
            <a:pPr marL="0" indent="0">
              <a:buNone/>
            </a:pPr>
            <a:r>
              <a:rPr lang="ja-JP" altLang="en-US"/>
              <a:t>・右は保存されたレシピの</a:t>
            </a:r>
            <a:r>
              <a:rPr lang="en-US" altLang="ja-JP"/>
              <a:t>1</a:t>
            </a:r>
            <a:r>
              <a:rPr lang="ja-JP" altLang="en-US"/>
              <a:t>例</a:t>
            </a:r>
            <a:endParaRPr lang="en-US" altLang="ja-JP"/>
          </a:p>
        </p:txBody>
      </p:sp>
      <p:pic>
        <p:nvPicPr>
          <p:cNvPr id="7" name="図 6" descr="グラフィカル ユーザー インターフェイス, テキスト, アプリケーション, Word&#10;&#10;自動的に生成された説明">
            <a:extLst>
              <a:ext uri="{FF2B5EF4-FFF2-40B4-BE49-F238E27FC236}">
                <a16:creationId xmlns:a16="http://schemas.microsoft.com/office/drawing/2014/main" id="{F1679ACC-7090-8700-FE5E-278A0F0CA00F}"/>
              </a:ext>
            </a:extLst>
          </p:cNvPr>
          <p:cNvPicPr>
            <a:picLocks noChangeAspect="1"/>
          </p:cNvPicPr>
          <p:nvPr/>
        </p:nvPicPr>
        <p:blipFill rotWithShape="1">
          <a:blip r:embed="rId2">
            <a:extLst>
              <a:ext uri="{28A0092B-C50C-407E-A947-70E740481C1C}">
                <a14:useLocalDpi xmlns:a14="http://schemas.microsoft.com/office/drawing/2010/main" val="0"/>
              </a:ext>
            </a:extLst>
          </a:blip>
          <a:srcRect t="13926" r="73500" b="24444"/>
          <a:stretch/>
        </p:blipFill>
        <p:spPr>
          <a:xfrm>
            <a:off x="6024880" y="1391920"/>
            <a:ext cx="3972560" cy="5196808"/>
          </a:xfrm>
          <a:prstGeom prst="rect">
            <a:avLst/>
          </a:prstGeom>
          <a:ln>
            <a:solidFill>
              <a:schemeClr val="tx1"/>
            </a:solidFill>
          </a:ln>
        </p:spPr>
      </p:pic>
    </p:spTree>
    <p:extLst>
      <p:ext uri="{BB962C8B-B14F-4D97-AF65-F5344CB8AC3E}">
        <p14:creationId xmlns:p14="http://schemas.microsoft.com/office/powerpoint/2010/main" val="3653713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制作したシステムの概要⑤</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589280" y="1849119"/>
            <a:ext cx="10764520" cy="4327843"/>
          </a:xfrm>
        </p:spPr>
        <p:txBody>
          <a:bodyPr/>
          <a:lstStyle/>
          <a:p>
            <a:pPr marL="0" indent="0">
              <a:buNone/>
            </a:pPr>
            <a:r>
              <a:rPr lang="ja-JP" altLang="en-US"/>
              <a:t>クローリングのために使用したライブラリ</a:t>
            </a:r>
            <a:endParaRPr lang="en-US" altLang="ja-JP"/>
          </a:p>
          <a:p>
            <a:pPr marL="0" indent="0">
              <a:buNone/>
            </a:pPr>
            <a:r>
              <a:rPr kumimoji="1" lang="ja-JP" altLang="en-US"/>
              <a:t>・</a:t>
            </a:r>
            <a:r>
              <a:rPr kumimoji="1" lang="en-US" altLang="ja-JP"/>
              <a:t>Java</a:t>
            </a:r>
            <a:r>
              <a:rPr kumimoji="1" lang="ja-JP" altLang="en-US"/>
              <a:t>で</a:t>
            </a:r>
            <a:r>
              <a:rPr kumimoji="1" lang="en-US" altLang="ja-JP"/>
              <a:t>HTML</a:t>
            </a:r>
            <a:r>
              <a:rPr kumimoji="1" lang="ja-JP" altLang="en-US"/>
              <a:t>の解析、編集が可能。</a:t>
            </a:r>
            <a:endParaRPr kumimoji="1" lang="en-US" altLang="ja-JP"/>
          </a:p>
          <a:p>
            <a:pPr marL="0" indent="0">
              <a:buNone/>
            </a:pPr>
            <a:r>
              <a:rPr lang="ja-JP" altLang="en-US"/>
              <a:t>・今回は消費者庁のキッチンから</a:t>
            </a:r>
            <a:endParaRPr lang="en-US" altLang="ja-JP"/>
          </a:p>
          <a:p>
            <a:pPr marL="0" indent="0">
              <a:buNone/>
            </a:pPr>
            <a:r>
              <a:rPr kumimoji="1" lang="ja-JP" altLang="en-US"/>
              <a:t>　データを持ってくるために使用。</a:t>
            </a:r>
            <a:endParaRPr kumimoji="1" lang="en-US" altLang="ja-JP"/>
          </a:p>
          <a:p>
            <a:pPr marL="0" indent="0">
              <a:buNone/>
            </a:pPr>
            <a:r>
              <a:rPr lang="ja-JP" altLang="en-US"/>
              <a:t>・使用したバージョン</a:t>
            </a:r>
            <a:endParaRPr lang="en-US" altLang="ja-JP"/>
          </a:p>
          <a:p>
            <a:pPr marL="0" indent="0">
              <a:buNone/>
            </a:pPr>
            <a:r>
              <a:rPr lang="ja-JP" altLang="en-US"/>
              <a:t>　</a:t>
            </a:r>
            <a:r>
              <a:rPr lang="en-US" altLang="ja-JP"/>
              <a:t>jsoup-1.15.3.jar</a:t>
            </a:r>
          </a:p>
          <a:p>
            <a:pPr marL="0" indent="0">
              <a:buNone/>
            </a:pPr>
            <a:r>
              <a:rPr lang="ja-JP" altLang="en-US"/>
              <a:t>（</a:t>
            </a:r>
            <a:r>
              <a:rPr lang="en-US" altLang="ja-JP"/>
              <a:t>2022/8/24</a:t>
            </a:r>
            <a:r>
              <a:rPr lang="ja-JP" altLang="en-US"/>
              <a:t>にリリース）</a:t>
            </a:r>
            <a:endParaRPr lang="en-US" altLang="ja-JP"/>
          </a:p>
          <a:p>
            <a:pPr marL="0" indent="0">
              <a:buNone/>
            </a:pPr>
            <a:r>
              <a:rPr lang="ja-JP" altLang="en-US"/>
              <a:t>　</a:t>
            </a:r>
            <a:endParaRPr lang="en-US" altLang="ja-JP"/>
          </a:p>
        </p:txBody>
      </p:sp>
      <p:pic>
        <p:nvPicPr>
          <p:cNvPr id="5" name="図 4" descr="ロゴ, 会社名&#10;&#10;自動的に生成された説明">
            <a:extLst>
              <a:ext uri="{FF2B5EF4-FFF2-40B4-BE49-F238E27FC236}">
                <a16:creationId xmlns:a16="http://schemas.microsoft.com/office/drawing/2014/main" id="{DD35CF9D-A923-23D1-E453-E30AD17EC144}"/>
              </a:ext>
            </a:extLst>
          </p:cNvPr>
          <p:cNvPicPr>
            <a:picLocks noChangeAspect="1"/>
          </p:cNvPicPr>
          <p:nvPr/>
        </p:nvPicPr>
        <p:blipFill rotWithShape="1">
          <a:blip r:embed="rId2">
            <a:extLst>
              <a:ext uri="{28A0092B-C50C-407E-A947-70E740481C1C}">
                <a14:useLocalDpi xmlns:a14="http://schemas.microsoft.com/office/drawing/2010/main" val="0"/>
              </a:ext>
            </a:extLst>
          </a:blip>
          <a:srcRect l="9387" r="10727"/>
          <a:stretch/>
        </p:blipFill>
        <p:spPr>
          <a:xfrm>
            <a:off x="6563360" y="2387759"/>
            <a:ext cx="4236720" cy="2983230"/>
          </a:xfrm>
          <a:prstGeom prst="rect">
            <a:avLst/>
          </a:prstGeom>
          <a:ln w="19050">
            <a:solidFill>
              <a:schemeClr val="tx1"/>
            </a:solidFill>
          </a:ln>
        </p:spPr>
      </p:pic>
      <p:sp>
        <p:nvSpPr>
          <p:cNvPr id="6" name="テキスト ボックス 5">
            <a:extLst>
              <a:ext uri="{FF2B5EF4-FFF2-40B4-BE49-F238E27FC236}">
                <a16:creationId xmlns:a16="http://schemas.microsoft.com/office/drawing/2014/main" id="{881B1F2C-FE7C-FA94-3840-C13EE0BB9E2F}"/>
              </a:ext>
            </a:extLst>
          </p:cNvPr>
          <p:cNvSpPr txBox="1"/>
          <p:nvPr/>
        </p:nvSpPr>
        <p:spPr>
          <a:xfrm>
            <a:off x="7487920" y="5516880"/>
            <a:ext cx="2387600" cy="646331"/>
          </a:xfrm>
          <a:prstGeom prst="rect">
            <a:avLst/>
          </a:prstGeom>
          <a:noFill/>
        </p:spPr>
        <p:txBody>
          <a:bodyPr wrap="square" rtlCol="0">
            <a:spAutoFit/>
          </a:bodyPr>
          <a:lstStyle/>
          <a:p>
            <a:pPr algn="ctr"/>
            <a:r>
              <a:rPr kumimoji="1" lang="ja-JP" altLang="en-US"/>
              <a:t>図</a:t>
            </a:r>
            <a:r>
              <a:rPr kumimoji="1" lang="en-US" altLang="ja-JP"/>
              <a:t>3:Jsoup</a:t>
            </a:r>
          </a:p>
          <a:p>
            <a:pPr algn="ctr"/>
            <a:r>
              <a:rPr kumimoji="1" lang="en-US" altLang="ja-JP"/>
              <a:t>https://jsoup.org/</a:t>
            </a:r>
            <a:endParaRPr kumimoji="1" lang="ja-JP" altLang="en-US"/>
          </a:p>
        </p:txBody>
      </p:sp>
    </p:spTree>
    <p:extLst>
      <p:ext uri="{BB962C8B-B14F-4D97-AF65-F5344CB8AC3E}">
        <p14:creationId xmlns:p14="http://schemas.microsoft.com/office/powerpoint/2010/main" val="42199034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制作したシステムの概要⑥</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589280" y="1270001"/>
            <a:ext cx="10754360" cy="4896802"/>
          </a:xfrm>
        </p:spPr>
        <p:txBody>
          <a:bodyPr/>
          <a:lstStyle/>
          <a:p>
            <a:pPr marL="0" indent="0">
              <a:buNone/>
            </a:pPr>
            <a:r>
              <a:rPr lang="ja-JP" altLang="en-US"/>
              <a:t>実行用のメインクラス（</a:t>
            </a:r>
            <a:r>
              <a:rPr lang="en-US" altLang="ja-JP"/>
              <a:t>SampleCode.java</a:t>
            </a:r>
            <a:r>
              <a:rPr lang="ja-JP" altLang="en-US"/>
              <a:t>）</a:t>
            </a:r>
            <a:r>
              <a:rPr lang="en-US" altLang="ja-JP"/>
              <a:t>(1)</a:t>
            </a:r>
          </a:p>
        </p:txBody>
      </p:sp>
      <p:pic>
        <p:nvPicPr>
          <p:cNvPr id="7" name="図 6" descr="グラフィカル ユーザー インターフェイス, テキスト&#10;&#10;自動的に生成された説明">
            <a:extLst>
              <a:ext uri="{FF2B5EF4-FFF2-40B4-BE49-F238E27FC236}">
                <a16:creationId xmlns:a16="http://schemas.microsoft.com/office/drawing/2014/main" id="{EAD5C35B-1C11-544E-D7E0-75960511B121}"/>
              </a:ext>
            </a:extLst>
          </p:cNvPr>
          <p:cNvPicPr>
            <a:picLocks noChangeAspect="1"/>
          </p:cNvPicPr>
          <p:nvPr/>
        </p:nvPicPr>
        <p:blipFill rotWithShape="1">
          <a:blip r:embed="rId2">
            <a:extLst>
              <a:ext uri="{28A0092B-C50C-407E-A947-70E740481C1C}">
                <a14:useLocalDpi xmlns:a14="http://schemas.microsoft.com/office/drawing/2010/main" val="0"/>
              </a:ext>
            </a:extLst>
          </a:blip>
          <a:srcRect t="8889" r="8584" b="44445"/>
          <a:stretch/>
        </p:blipFill>
        <p:spPr>
          <a:xfrm>
            <a:off x="317500" y="1690688"/>
            <a:ext cx="11557000" cy="3318555"/>
          </a:xfrm>
          <a:prstGeom prst="rect">
            <a:avLst/>
          </a:prstGeom>
        </p:spPr>
      </p:pic>
    </p:spTree>
    <p:extLst>
      <p:ext uri="{BB962C8B-B14F-4D97-AF65-F5344CB8AC3E}">
        <p14:creationId xmlns:p14="http://schemas.microsoft.com/office/powerpoint/2010/main" val="4266913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制作したシステムの概要⑦</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589280" y="1270001"/>
            <a:ext cx="10754360" cy="4896802"/>
          </a:xfrm>
        </p:spPr>
        <p:txBody>
          <a:bodyPr/>
          <a:lstStyle/>
          <a:p>
            <a:pPr marL="0" indent="0">
              <a:buNone/>
            </a:pPr>
            <a:r>
              <a:rPr lang="ja-JP" altLang="en-US"/>
              <a:t>実行用のメインクラス（</a:t>
            </a:r>
            <a:r>
              <a:rPr lang="en-US" altLang="ja-JP"/>
              <a:t>SampleCode.java</a:t>
            </a:r>
            <a:r>
              <a:rPr lang="ja-JP" altLang="en-US"/>
              <a:t>）</a:t>
            </a:r>
            <a:r>
              <a:rPr lang="en-US" altLang="ja-JP"/>
              <a:t>(2)</a:t>
            </a:r>
          </a:p>
        </p:txBody>
      </p:sp>
      <p:pic>
        <p:nvPicPr>
          <p:cNvPr id="7" name="図 6" descr="グラフィカル ユーザー インターフェイス, テキスト&#10;&#10;自動的に生成された説明">
            <a:extLst>
              <a:ext uri="{FF2B5EF4-FFF2-40B4-BE49-F238E27FC236}">
                <a16:creationId xmlns:a16="http://schemas.microsoft.com/office/drawing/2014/main" id="{EAD5C35B-1C11-544E-D7E0-75960511B121}"/>
              </a:ext>
            </a:extLst>
          </p:cNvPr>
          <p:cNvPicPr>
            <a:picLocks noChangeAspect="1"/>
          </p:cNvPicPr>
          <p:nvPr/>
        </p:nvPicPr>
        <p:blipFill rotWithShape="1">
          <a:blip r:embed="rId2">
            <a:extLst>
              <a:ext uri="{28A0092B-C50C-407E-A947-70E740481C1C}">
                <a14:useLocalDpi xmlns:a14="http://schemas.microsoft.com/office/drawing/2010/main" val="0"/>
              </a:ext>
            </a:extLst>
          </a:blip>
          <a:srcRect t="8889" r="8584" b="44445"/>
          <a:stretch/>
        </p:blipFill>
        <p:spPr>
          <a:xfrm>
            <a:off x="317500" y="1690688"/>
            <a:ext cx="11557000" cy="3318555"/>
          </a:xfrm>
          <a:prstGeom prst="rect">
            <a:avLst/>
          </a:prstGeom>
        </p:spPr>
      </p:pic>
      <p:pic>
        <p:nvPicPr>
          <p:cNvPr id="4" name="図 3" descr="テキスト&#10;&#10;自動的に生成された説明">
            <a:extLst>
              <a:ext uri="{FF2B5EF4-FFF2-40B4-BE49-F238E27FC236}">
                <a16:creationId xmlns:a16="http://schemas.microsoft.com/office/drawing/2014/main" id="{CE9499F1-4FD2-4A70-CA94-8E0745D768F8}"/>
              </a:ext>
            </a:extLst>
          </p:cNvPr>
          <p:cNvPicPr>
            <a:picLocks noChangeAspect="1"/>
          </p:cNvPicPr>
          <p:nvPr/>
        </p:nvPicPr>
        <p:blipFill rotWithShape="1">
          <a:blip r:embed="rId3">
            <a:extLst>
              <a:ext uri="{28A0092B-C50C-407E-A947-70E740481C1C}">
                <a14:useLocalDpi xmlns:a14="http://schemas.microsoft.com/office/drawing/2010/main" val="0"/>
              </a:ext>
            </a:extLst>
          </a:blip>
          <a:srcRect t="14074" r="2604" b="16000"/>
          <a:stretch/>
        </p:blipFill>
        <p:spPr>
          <a:xfrm>
            <a:off x="317500" y="1697355"/>
            <a:ext cx="11874500" cy="4795520"/>
          </a:xfrm>
          <a:prstGeom prst="rect">
            <a:avLst/>
          </a:prstGeom>
        </p:spPr>
      </p:pic>
    </p:spTree>
    <p:extLst>
      <p:ext uri="{BB962C8B-B14F-4D97-AF65-F5344CB8AC3E}">
        <p14:creationId xmlns:p14="http://schemas.microsoft.com/office/powerpoint/2010/main" val="30839275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四角形: 角を丸くする 1">
            <a:extLst>
              <a:ext uri="{FF2B5EF4-FFF2-40B4-BE49-F238E27FC236}">
                <a16:creationId xmlns:a16="http://schemas.microsoft.com/office/drawing/2014/main" id="{9D928BF2-65AC-5EE3-2927-73AFE03C3E23}"/>
              </a:ext>
            </a:extLst>
          </p:cNvPr>
          <p:cNvSpPr/>
          <p:nvPr/>
        </p:nvSpPr>
        <p:spPr>
          <a:xfrm>
            <a:off x="673670" y="2335762"/>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Food</a:t>
            </a:r>
            <a:endParaRPr kumimoji="1" lang="ja-JP" altLang="en-US"/>
          </a:p>
        </p:txBody>
      </p:sp>
      <p:sp>
        <p:nvSpPr>
          <p:cNvPr id="3" name="四角形: 角を丸くする 2">
            <a:extLst>
              <a:ext uri="{FF2B5EF4-FFF2-40B4-BE49-F238E27FC236}">
                <a16:creationId xmlns:a16="http://schemas.microsoft.com/office/drawing/2014/main" id="{2046BF56-516A-F912-96B9-28D2BC563D17}"/>
              </a:ext>
            </a:extLst>
          </p:cNvPr>
          <p:cNvSpPr/>
          <p:nvPr/>
        </p:nvSpPr>
        <p:spPr>
          <a:xfrm>
            <a:off x="3553512" y="2335762"/>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Food2</a:t>
            </a:r>
            <a:endParaRPr kumimoji="1" lang="ja-JP" altLang="en-US"/>
          </a:p>
        </p:txBody>
      </p:sp>
      <p:sp>
        <p:nvSpPr>
          <p:cNvPr id="4" name="四角形: 角を丸くする 3">
            <a:extLst>
              <a:ext uri="{FF2B5EF4-FFF2-40B4-BE49-F238E27FC236}">
                <a16:creationId xmlns:a16="http://schemas.microsoft.com/office/drawing/2014/main" id="{CDFD5995-AA28-D68C-57A5-EFDBACC6777F}"/>
              </a:ext>
            </a:extLst>
          </p:cNvPr>
          <p:cNvSpPr/>
          <p:nvPr/>
        </p:nvSpPr>
        <p:spPr>
          <a:xfrm>
            <a:off x="998841" y="4144348"/>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FoodUtils</a:t>
            </a:r>
            <a:endParaRPr kumimoji="1" lang="ja-JP" altLang="en-US"/>
          </a:p>
        </p:txBody>
      </p:sp>
      <p:sp>
        <p:nvSpPr>
          <p:cNvPr id="5" name="四角形: 角を丸くする 4">
            <a:extLst>
              <a:ext uri="{FF2B5EF4-FFF2-40B4-BE49-F238E27FC236}">
                <a16:creationId xmlns:a16="http://schemas.microsoft.com/office/drawing/2014/main" id="{9238ECD6-5A43-4F4B-7B1E-9267735E4F85}"/>
              </a:ext>
            </a:extLst>
          </p:cNvPr>
          <p:cNvSpPr/>
          <p:nvPr/>
        </p:nvSpPr>
        <p:spPr>
          <a:xfrm>
            <a:off x="460310" y="5782180"/>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Input</a:t>
            </a:r>
            <a:endParaRPr kumimoji="1" lang="ja-JP" altLang="en-US"/>
          </a:p>
        </p:txBody>
      </p:sp>
      <p:sp>
        <p:nvSpPr>
          <p:cNvPr id="6" name="四角形: 角を丸くする 5">
            <a:extLst>
              <a:ext uri="{FF2B5EF4-FFF2-40B4-BE49-F238E27FC236}">
                <a16:creationId xmlns:a16="http://schemas.microsoft.com/office/drawing/2014/main" id="{5F3B174B-5A33-598E-F640-475532367C6B}"/>
              </a:ext>
            </a:extLst>
          </p:cNvPr>
          <p:cNvSpPr/>
          <p:nvPr/>
        </p:nvSpPr>
        <p:spPr>
          <a:xfrm>
            <a:off x="6624213" y="798700"/>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Output</a:t>
            </a:r>
            <a:endParaRPr kumimoji="1" lang="ja-JP" altLang="en-US"/>
          </a:p>
        </p:txBody>
      </p:sp>
      <p:sp>
        <p:nvSpPr>
          <p:cNvPr id="7" name="四角形: 角を丸くする 6">
            <a:extLst>
              <a:ext uri="{FF2B5EF4-FFF2-40B4-BE49-F238E27FC236}">
                <a16:creationId xmlns:a16="http://schemas.microsoft.com/office/drawing/2014/main" id="{1DA44CBC-EFC2-4EBD-9F56-304E589C300B}"/>
              </a:ext>
            </a:extLst>
          </p:cNvPr>
          <p:cNvSpPr/>
          <p:nvPr/>
        </p:nvSpPr>
        <p:spPr>
          <a:xfrm>
            <a:off x="3640418" y="744793"/>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Assign</a:t>
            </a:r>
            <a:endParaRPr kumimoji="1" lang="ja-JP" altLang="en-US"/>
          </a:p>
        </p:txBody>
      </p:sp>
      <p:sp>
        <p:nvSpPr>
          <p:cNvPr id="8" name="四角形: 角を丸くする 7">
            <a:extLst>
              <a:ext uri="{FF2B5EF4-FFF2-40B4-BE49-F238E27FC236}">
                <a16:creationId xmlns:a16="http://schemas.microsoft.com/office/drawing/2014/main" id="{8FB40C87-109B-DA19-FE89-C963B1BA5267}"/>
              </a:ext>
            </a:extLst>
          </p:cNvPr>
          <p:cNvSpPr/>
          <p:nvPr/>
        </p:nvSpPr>
        <p:spPr>
          <a:xfrm>
            <a:off x="3553512" y="4144348"/>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a:t>Recipe</a:t>
            </a:r>
            <a:endParaRPr kumimoji="1" lang="ja-JP" altLang="en-US"/>
          </a:p>
        </p:txBody>
      </p:sp>
      <p:sp>
        <p:nvSpPr>
          <p:cNvPr id="9" name="四角形: 角を丸くする 8">
            <a:extLst>
              <a:ext uri="{FF2B5EF4-FFF2-40B4-BE49-F238E27FC236}">
                <a16:creationId xmlns:a16="http://schemas.microsoft.com/office/drawing/2014/main" id="{FB8041A6-06B8-22A3-8C88-D30561C20281}"/>
              </a:ext>
            </a:extLst>
          </p:cNvPr>
          <p:cNvSpPr/>
          <p:nvPr/>
        </p:nvSpPr>
        <p:spPr>
          <a:xfrm>
            <a:off x="3546109" y="5952934"/>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a:t>RecipeList</a:t>
            </a:r>
            <a:endParaRPr kumimoji="1" lang="ja-JP" altLang="en-US"/>
          </a:p>
        </p:txBody>
      </p:sp>
      <p:sp>
        <p:nvSpPr>
          <p:cNvPr id="10" name="四角形: 角を丸くする 9">
            <a:extLst>
              <a:ext uri="{FF2B5EF4-FFF2-40B4-BE49-F238E27FC236}">
                <a16:creationId xmlns:a16="http://schemas.microsoft.com/office/drawing/2014/main" id="{9E3355C6-9857-BB85-BC5D-319478E5325C}"/>
              </a:ext>
            </a:extLst>
          </p:cNvPr>
          <p:cNvSpPr/>
          <p:nvPr/>
        </p:nvSpPr>
        <p:spPr>
          <a:xfrm>
            <a:off x="7000133" y="4155546"/>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a:t>RecipeUtils</a:t>
            </a:r>
            <a:endParaRPr kumimoji="1" lang="ja-JP" altLang="en-US"/>
          </a:p>
        </p:txBody>
      </p:sp>
      <p:sp>
        <p:nvSpPr>
          <p:cNvPr id="11" name="四角形: 角を丸くする 10">
            <a:extLst>
              <a:ext uri="{FF2B5EF4-FFF2-40B4-BE49-F238E27FC236}">
                <a16:creationId xmlns:a16="http://schemas.microsoft.com/office/drawing/2014/main" id="{F2689EDB-3B63-1004-0ACB-394972590BBA}"/>
              </a:ext>
            </a:extLst>
          </p:cNvPr>
          <p:cNvSpPr/>
          <p:nvPr/>
        </p:nvSpPr>
        <p:spPr>
          <a:xfrm>
            <a:off x="7000133" y="5964132"/>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a:t>RecipeListUtils</a:t>
            </a:r>
            <a:endParaRPr kumimoji="1" lang="ja-JP" altLang="en-US"/>
          </a:p>
        </p:txBody>
      </p:sp>
      <p:sp>
        <p:nvSpPr>
          <p:cNvPr id="12" name="四角形: 角を丸くする 11">
            <a:extLst>
              <a:ext uri="{FF2B5EF4-FFF2-40B4-BE49-F238E27FC236}">
                <a16:creationId xmlns:a16="http://schemas.microsoft.com/office/drawing/2014/main" id="{D953793D-6303-3840-1BBE-2EE0FC76EBBC}"/>
              </a:ext>
            </a:extLst>
          </p:cNvPr>
          <p:cNvSpPr/>
          <p:nvPr/>
        </p:nvSpPr>
        <p:spPr>
          <a:xfrm>
            <a:off x="585503" y="785949"/>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SearchT</a:t>
            </a:r>
            <a:r>
              <a:rPr lang="en-US" altLang="ja-JP"/>
              <a:t>hings</a:t>
            </a:r>
            <a:endParaRPr kumimoji="1" lang="ja-JP" altLang="en-US"/>
          </a:p>
        </p:txBody>
      </p:sp>
      <p:cxnSp>
        <p:nvCxnSpPr>
          <p:cNvPr id="14" name="直線矢印コネクタ 13">
            <a:extLst>
              <a:ext uri="{FF2B5EF4-FFF2-40B4-BE49-F238E27FC236}">
                <a16:creationId xmlns:a16="http://schemas.microsoft.com/office/drawing/2014/main" id="{72EC40D1-EEAC-DF5A-7179-20400F4B8EB2}"/>
              </a:ext>
            </a:extLst>
          </p:cNvPr>
          <p:cNvCxnSpPr>
            <a:cxnSpLocks/>
          </p:cNvCxnSpPr>
          <p:nvPr/>
        </p:nvCxnSpPr>
        <p:spPr>
          <a:xfrm flipV="1">
            <a:off x="2468880" y="3102741"/>
            <a:ext cx="0" cy="1052805"/>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2" name="直線矢印コネクタ 21">
            <a:extLst>
              <a:ext uri="{FF2B5EF4-FFF2-40B4-BE49-F238E27FC236}">
                <a16:creationId xmlns:a16="http://schemas.microsoft.com/office/drawing/2014/main" id="{57829B75-B57C-FAD0-9881-08E31B70DBBA}"/>
              </a:ext>
            </a:extLst>
          </p:cNvPr>
          <p:cNvCxnSpPr>
            <a:cxnSpLocks/>
          </p:cNvCxnSpPr>
          <p:nvPr/>
        </p:nvCxnSpPr>
        <p:spPr>
          <a:xfrm flipV="1">
            <a:off x="792480" y="3102741"/>
            <a:ext cx="14428" cy="2679439"/>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6" name="直線矢印コネクタ 25">
            <a:extLst>
              <a:ext uri="{FF2B5EF4-FFF2-40B4-BE49-F238E27FC236}">
                <a16:creationId xmlns:a16="http://schemas.microsoft.com/office/drawing/2014/main" id="{E2900DD9-7696-43BF-5652-D3584290661A}"/>
              </a:ext>
            </a:extLst>
          </p:cNvPr>
          <p:cNvCxnSpPr>
            <a:cxnSpLocks/>
          </p:cNvCxnSpPr>
          <p:nvPr/>
        </p:nvCxnSpPr>
        <p:spPr>
          <a:xfrm>
            <a:off x="4056490" y="1541729"/>
            <a:ext cx="0" cy="794033"/>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7" name="ひし形 26">
            <a:extLst>
              <a:ext uri="{FF2B5EF4-FFF2-40B4-BE49-F238E27FC236}">
                <a16:creationId xmlns:a16="http://schemas.microsoft.com/office/drawing/2014/main" id="{22D8CED4-7B3E-6CF6-3B3B-F171961165C2}"/>
              </a:ext>
            </a:extLst>
          </p:cNvPr>
          <p:cNvSpPr/>
          <p:nvPr/>
        </p:nvSpPr>
        <p:spPr>
          <a:xfrm>
            <a:off x="3772172" y="3581001"/>
            <a:ext cx="525404" cy="568529"/>
          </a:xfrm>
          <a:prstGeom prst="diamond">
            <a:avLst/>
          </a:prstGeom>
          <a:solidFill>
            <a:schemeClr val="bg1"/>
          </a:solidFill>
          <a:ln w="1905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28" name="直線矢印コネクタ 27">
            <a:extLst>
              <a:ext uri="{FF2B5EF4-FFF2-40B4-BE49-F238E27FC236}">
                <a16:creationId xmlns:a16="http://schemas.microsoft.com/office/drawing/2014/main" id="{A3B97493-155A-D4E0-AFD1-0484FEBB3907}"/>
              </a:ext>
            </a:extLst>
          </p:cNvPr>
          <p:cNvCxnSpPr>
            <a:cxnSpLocks/>
          </p:cNvCxnSpPr>
          <p:nvPr/>
        </p:nvCxnSpPr>
        <p:spPr>
          <a:xfrm flipV="1">
            <a:off x="4034871" y="3089344"/>
            <a:ext cx="0" cy="518031"/>
          </a:xfrm>
          <a:prstGeom prst="straightConnector1">
            <a:avLst/>
          </a:prstGeom>
          <a:ln w="19050">
            <a:solidFill>
              <a:schemeClr val="tx1"/>
            </a:solidFill>
            <a:headEnd type="none" w="med" len="med"/>
            <a:tailEnd type="arrow" w="lg" len="med"/>
          </a:ln>
        </p:spPr>
        <p:style>
          <a:lnRef idx="1">
            <a:schemeClr val="accent1"/>
          </a:lnRef>
          <a:fillRef idx="0">
            <a:schemeClr val="accent1"/>
          </a:fillRef>
          <a:effectRef idx="0">
            <a:schemeClr val="accent1"/>
          </a:effectRef>
          <a:fontRef idx="minor">
            <a:schemeClr val="tx1"/>
          </a:fontRef>
        </p:style>
      </p:cxnSp>
      <p:sp>
        <p:nvSpPr>
          <p:cNvPr id="31" name="ひし形 30">
            <a:extLst>
              <a:ext uri="{FF2B5EF4-FFF2-40B4-BE49-F238E27FC236}">
                <a16:creationId xmlns:a16="http://schemas.microsoft.com/office/drawing/2014/main" id="{9CD9DBB7-6DC7-8B5F-7464-5B21DACA0815}"/>
              </a:ext>
            </a:extLst>
          </p:cNvPr>
          <p:cNvSpPr/>
          <p:nvPr/>
        </p:nvSpPr>
        <p:spPr>
          <a:xfrm>
            <a:off x="3772169" y="5374797"/>
            <a:ext cx="525404" cy="568529"/>
          </a:xfrm>
          <a:prstGeom prst="diamond">
            <a:avLst/>
          </a:prstGeom>
          <a:solidFill>
            <a:schemeClr val="bg1"/>
          </a:solidFill>
          <a:ln w="1905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32" name="直線矢印コネクタ 31">
            <a:extLst>
              <a:ext uri="{FF2B5EF4-FFF2-40B4-BE49-F238E27FC236}">
                <a16:creationId xmlns:a16="http://schemas.microsoft.com/office/drawing/2014/main" id="{54A23BB2-0796-1829-7D59-C44106D625C4}"/>
              </a:ext>
            </a:extLst>
          </p:cNvPr>
          <p:cNvCxnSpPr>
            <a:cxnSpLocks/>
          </p:cNvCxnSpPr>
          <p:nvPr/>
        </p:nvCxnSpPr>
        <p:spPr>
          <a:xfrm flipV="1">
            <a:off x="4034871" y="4911326"/>
            <a:ext cx="0" cy="463471"/>
          </a:xfrm>
          <a:prstGeom prst="straightConnector1">
            <a:avLst/>
          </a:prstGeom>
          <a:ln w="19050">
            <a:solidFill>
              <a:schemeClr val="tx1"/>
            </a:solidFill>
            <a:headEnd type="none" w="med" len="med"/>
            <a:tailEnd type="arrow" w="lg" len="med"/>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2BADCA66-CB99-71C3-B60A-CA7E50E89A7E}"/>
              </a:ext>
            </a:extLst>
          </p:cNvPr>
          <p:cNvCxnSpPr>
            <a:cxnSpLocks/>
            <a:stCxn id="10" idx="1"/>
            <a:endCxn id="8" idx="3"/>
          </p:cNvCxnSpPr>
          <p:nvPr/>
        </p:nvCxnSpPr>
        <p:spPr>
          <a:xfrm flipH="1" flipV="1">
            <a:off x="5867504" y="4522238"/>
            <a:ext cx="1132629" cy="11198"/>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8" name="直線矢印コネクタ 37">
            <a:extLst>
              <a:ext uri="{FF2B5EF4-FFF2-40B4-BE49-F238E27FC236}">
                <a16:creationId xmlns:a16="http://schemas.microsoft.com/office/drawing/2014/main" id="{33C173AC-9403-B58B-3875-C7CEDB09F997}"/>
              </a:ext>
            </a:extLst>
          </p:cNvPr>
          <p:cNvCxnSpPr>
            <a:cxnSpLocks/>
            <a:stCxn id="11" idx="1"/>
            <a:endCxn id="9" idx="3"/>
          </p:cNvCxnSpPr>
          <p:nvPr/>
        </p:nvCxnSpPr>
        <p:spPr>
          <a:xfrm flipH="1" flipV="1">
            <a:off x="5860101" y="6330824"/>
            <a:ext cx="1140032" cy="11198"/>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4" name="直線矢印コネクタ 43">
            <a:extLst>
              <a:ext uri="{FF2B5EF4-FFF2-40B4-BE49-F238E27FC236}">
                <a16:creationId xmlns:a16="http://schemas.microsoft.com/office/drawing/2014/main" id="{237FD762-4BD1-14CD-8115-F6FD08D121A4}"/>
              </a:ext>
            </a:extLst>
          </p:cNvPr>
          <p:cNvCxnSpPr>
            <a:cxnSpLocks/>
          </p:cNvCxnSpPr>
          <p:nvPr/>
        </p:nvCxnSpPr>
        <p:spPr>
          <a:xfrm>
            <a:off x="806908" y="1554480"/>
            <a:ext cx="0" cy="795338"/>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5" name="直線矢印コネクタ 44">
            <a:extLst>
              <a:ext uri="{FF2B5EF4-FFF2-40B4-BE49-F238E27FC236}">
                <a16:creationId xmlns:a16="http://schemas.microsoft.com/office/drawing/2014/main" id="{BADB9F47-1D57-8CEF-CFA2-B660D818245F}"/>
              </a:ext>
            </a:extLst>
          </p:cNvPr>
          <p:cNvCxnSpPr>
            <a:cxnSpLocks/>
          </p:cNvCxnSpPr>
          <p:nvPr/>
        </p:nvCxnSpPr>
        <p:spPr>
          <a:xfrm flipH="1">
            <a:off x="5364480" y="1581368"/>
            <a:ext cx="2021840" cy="768450"/>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52" name="テキスト ボックス 51">
            <a:extLst>
              <a:ext uri="{FF2B5EF4-FFF2-40B4-BE49-F238E27FC236}">
                <a16:creationId xmlns:a16="http://schemas.microsoft.com/office/drawing/2014/main" id="{B868A285-74B8-9F74-ACFB-D37266DEBF2A}"/>
              </a:ext>
            </a:extLst>
          </p:cNvPr>
          <p:cNvSpPr txBox="1"/>
          <p:nvPr/>
        </p:nvSpPr>
        <p:spPr>
          <a:xfrm>
            <a:off x="585503" y="264160"/>
            <a:ext cx="2954655" cy="369332"/>
          </a:xfrm>
          <a:prstGeom prst="rect">
            <a:avLst/>
          </a:prstGeom>
          <a:noFill/>
        </p:spPr>
        <p:txBody>
          <a:bodyPr wrap="none" rtlCol="0">
            <a:spAutoFit/>
          </a:bodyPr>
          <a:lstStyle/>
          <a:p>
            <a:r>
              <a:rPr kumimoji="1" lang="ja-JP" altLang="en-US"/>
              <a:t>今回のシステムのクラス図</a:t>
            </a:r>
          </a:p>
        </p:txBody>
      </p:sp>
      <p:cxnSp>
        <p:nvCxnSpPr>
          <p:cNvPr id="54" name="直線矢印コネクタ 53">
            <a:extLst>
              <a:ext uri="{FF2B5EF4-FFF2-40B4-BE49-F238E27FC236}">
                <a16:creationId xmlns:a16="http://schemas.microsoft.com/office/drawing/2014/main" id="{25847089-C5A2-DA7C-336D-E3F300A1E669}"/>
              </a:ext>
            </a:extLst>
          </p:cNvPr>
          <p:cNvCxnSpPr>
            <a:cxnSpLocks/>
          </p:cNvCxnSpPr>
          <p:nvPr/>
        </p:nvCxnSpPr>
        <p:spPr>
          <a:xfrm>
            <a:off x="2468880" y="1581368"/>
            <a:ext cx="1171538" cy="768450"/>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6" name="直線矢印コネクタ 55">
            <a:extLst>
              <a:ext uri="{FF2B5EF4-FFF2-40B4-BE49-F238E27FC236}">
                <a16:creationId xmlns:a16="http://schemas.microsoft.com/office/drawing/2014/main" id="{8AC18B65-EDE0-FC70-B767-22CD7B4DBE04}"/>
              </a:ext>
            </a:extLst>
          </p:cNvPr>
          <p:cNvCxnSpPr>
            <a:cxnSpLocks/>
          </p:cNvCxnSpPr>
          <p:nvPr/>
        </p:nvCxnSpPr>
        <p:spPr>
          <a:xfrm flipV="1">
            <a:off x="8656320" y="1554480"/>
            <a:ext cx="0" cy="2588315"/>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7064730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 1">
            <a:extLst>
              <a:ext uri="{FF2B5EF4-FFF2-40B4-BE49-F238E27FC236}">
                <a16:creationId xmlns:a16="http://schemas.microsoft.com/office/drawing/2014/main" id="{A3589701-0192-73B9-9875-A834157C731E}"/>
              </a:ext>
            </a:extLst>
          </p:cNvPr>
          <p:cNvGraphicFramePr>
            <a:graphicFrameLocks noGrp="1"/>
          </p:cNvGraphicFramePr>
          <p:nvPr>
            <p:extLst>
              <p:ext uri="{D42A27DB-BD31-4B8C-83A1-F6EECF244321}">
                <p14:modId xmlns:p14="http://schemas.microsoft.com/office/powerpoint/2010/main" val="3624310055"/>
              </p:ext>
            </p:extLst>
          </p:nvPr>
        </p:nvGraphicFramePr>
        <p:xfrm>
          <a:off x="497840" y="1064638"/>
          <a:ext cx="4196079" cy="2834640"/>
        </p:xfrm>
        <a:graphic>
          <a:graphicData uri="http://schemas.openxmlformats.org/drawingml/2006/table">
            <a:tbl>
              <a:tblPr firstRow="1" bandRow="1">
                <a:tableStyleId>{5C22544A-7EE6-4342-B048-85BDC9FD1C3A}</a:tableStyleId>
              </a:tblPr>
              <a:tblGrid>
                <a:gridCol w="4196079">
                  <a:extLst>
                    <a:ext uri="{9D8B030D-6E8A-4147-A177-3AD203B41FA5}">
                      <a16:colId xmlns:a16="http://schemas.microsoft.com/office/drawing/2014/main" val="98896097"/>
                    </a:ext>
                  </a:extLst>
                </a:gridCol>
              </a:tblGrid>
              <a:tr h="446078">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Food</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624509">
                <a:tc>
                  <a:txBody>
                    <a:bodyPr/>
                    <a:lstStyle/>
                    <a:p>
                      <a:r>
                        <a:rPr kumimoji="1" lang="en-US" altLang="ja-JP" sz="1800">
                          <a:latin typeface="Courier New" panose="02070309020205020404" pitchFamily="49" charset="0"/>
                          <a:cs typeface="Courier New" panose="02070309020205020404" pitchFamily="49" charset="0"/>
                        </a:rPr>
                        <a:t>-name:String</a:t>
                      </a:r>
                    </a:p>
                    <a:p>
                      <a:r>
                        <a:rPr kumimoji="1" lang="en-US" altLang="ja-JP" sz="1800">
                          <a:latin typeface="Courier New" panose="02070309020205020404" pitchFamily="49" charset="0"/>
                          <a:cs typeface="Courier New" panose="02070309020205020404" pitchFamily="49" charset="0"/>
                        </a:rPr>
                        <a:t>-timeLimit:LocalDate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1695095">
                <a:tc>
                  <a:txBody>
                    <a:bodyPr/>
                    <a:lstStyle/>
                    <a:p>
                      <a:r>
                        <a:rPr kumimoji="1" lang="en-US" altLang="ja-JP" sz="1800">
                          <a:latin typeface="Courier New" panose="02070309020205020404" pitchFamily="49" charset="0"/>
                          <a:cs typeface="Courier New" panose="02070309020205020404" pitchFamily="49" charset="0"/>
                        </a:rPr>
                        <a:t>+Food()</a:t>
                      </a:r>
                    </a:p>
                    <a:p>
                      <a:r>
                        <a:rPr kumimoji="1" lang="en-US" altLang="ja-JP" sz="1800">
                          <a:latin typeface="Courier New" panose="02070309020205020404" pitchFamily="49" charset="0"/>
                          <a:cs typeface="Courier New" panose="02070309020205020404" pitchFamily="49" charset="0"/>
                        </a:rPr>
                        <a:t>+setName(name:String):void</a:t>
                      </a:r>
                    </a:p>
                    <a:p>
                      <a:r>
                        <a:rPr kumimoji="1" lang="en-US" altLang="ja-JP" sz="1800">
                          <a:latin typeface="Courier New" panose="02070309020205020404" pitchFamily="49" charset="0"/>
                          <a:cs typeface="Courier New" panose="02070309020205020404" pitchFamily="49" charset="0"/>
                        </a:rPr>
                        <a:t>+getName():String</a:t>
                      </a:r>
                    </a:p>
                    <a:p>
                      <a:r>
                        <a:rPr kumimoji="1" lang="en-US" altLang="ja-JP" sz="1800">
                          <a:latin typeface="Courier New" panose="02070309020205020404" pitchFamily="49" charset="0"/>
                          <a:cs typeface="Courier New" panose="02070309020205020404" pitchFamily="49" charset="0"/>
                        </a:rPr>
                        <a:t>+setTimeLimit(year:int,month:int,day:int):void</a:t>
                      </a:r>
                    </a:p>
                    <a:p>
                      <a:r>
                        <a:rPr kumimoji="1" lang="en-US" altLang="ja-JP" sz="1800">
                          <a:latin typeface="Courier New" panose="02070309020205020404" pitchFamily="49" charset="0"/>
                          <a:cs typeface="Courier New" panose="02070309020205020404" pitchFamily="49" charset="0"/>
                        </a:rPr>
                        <a:t>+getTimeLimit():LocalDate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5801360" cy="646331"/>
          </a:xfrm>
          <a:prstGeom prst="rect">
            <a:avLst/>
          </a:prstGeom>
          <a:noFill/>
        </p:spPr>
        <p:txBody>
          <a:bodyPr wrap="square" rtlCol="0">
            <a:spAutoFit/>
          </a:bodyPr>
          <a:lstStyle/>
          <a:p>
            <a:r>
              <a:rPr kumimoji="1" lang="ja-JP" altLang="en-US" sz="3600"/>
              <a:t>クラスの説明</a:t>
            </a:r>
            <a:r>
              <a:rPr kumimoji="1" lang="en-US" altLang="ja-JP" sz="3600"/>
              <a:t>(Food.java)</a:t>
            </a:r>
            <a:endParaRPr kumimoji="1" lang="ja-JP" altLang="en-US" sz="3600"/>
          </a:p>
        </p:txBody>
      </p:sp>
      <p:pic>
        <p:nvPicPr>
          <p:cNvPr id="34" name="図 33" descr="グラフィカル ユーザー インターフェイス, テキスト, アプリケーション&#10;&#10;自動的に生成された説明">
            <a:extLst>
              <a:ext uri="{FF2B5EF4-FFF2-40B4-BE49-F238E27FC236}">
                <a16:creationId xmlns:a16="http://schemas.microsoft.com/office/drawing/2014/main" id="{791E21AC-8470-E411-37B5-4005ECCC46BD}"/>
              </a:ext>
            </a:extLst>
          </p:cNvPr>
          <p:cNvPicPr>
            <a:picLocks noChangeAspect="1"/>
          </p:cNvPicPr>
          <p:nvPr/>
        </p:nvPicPr>
        <p:blipFill rotWithShape="1">
          <a:blip r:embed="rId2">
            <a:extLst>
              <a:ext uri="{28A0092B-C50C-407E-A947-70E740481C1C}">
                <a14:useLocalDpi xmlns:a14="http://schemas.microsoft.com/office/drawing/2010/main" val="0"/>
              </a:ext>
            </a:extLst>
          </a:blip>
          <a:srcRect l="505" t="8649" r="49338" b="22092"/>
          <a:stretch/>
        </p:blipFill>
        <p:spPr>
          <a:xfrm>
            <a:off x="5020576" y="1064638"/>
            <a:ext cx="6490704" cy="5041522"/>
          </a:xfrm>
          <a:prstGeom prst="rect">
            <a:avLst/>
          </a:prstGeom>
        </p:spPr>
      </p:pic>
    </p:spTree>
    <p:extLst>
      <p:ext uri="{BB962C8B-B14F-4D97-AF65-F5344CB8AC3E}">
        <p14:creationId xmlns:p14="http://schemas.microsoft.com/office/powerpoint/2010/main" val="28274844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6490704" cy="646331"/>
          </a:xfrm>
          <a:prstGeom prst="rect">
            <a:avLst/>
          </a:prstGeom>
          <a:noFill/>
        </p:spPr>
        <p:txBody>
          <a:bodyPr wrap="square" rtlCol="0">
            <a:spAutoFit/>
          </a:bodyPr>
          <a:lstStyle/>
          <a:p>
            <a:r>
              <a:rPr kumimoji="1" lang="ja-JP" altLang="en-US" sz="3600"/>
              <a:t>クラスの説明</a:t>
            </a:r>
            <a:r>
              <a:rPr kumimoji="1" lang="en-US" altLang="ja-JP" sz="3600"/>
              <a:t>(FoodUtils.java)</a:t>
            </a:r>
            <a:endParaRPr kumimoji="1" lang="ja-JP" altLang="en-US" sz="3600"/>
          </a:p>
        </p:txBody>
      </p:sp>
      <p:graphicFrame>
        <p:nvGraphicFramePr>
          <p:cNvPr id="4" name="表 3">
            <a:extLst>
              <a:ext uri="{FF2B5EF4-FFF2-40B4-BE49-F238E27FC236}">
                <a16:creationId xmlns:a16="http://schemas.microsoft.com/office/drawing/2014/main" id="{5FB6F7C3-8BF6-13AE-1780-2FD8B4C1BE7F}"/>
              </a:ext>
            </a:extLst>
          </p:cNvPr>
          <p:cNvGraphicFramePr>
            <a:graphicFrameLocks noGrp="1"/>
          </p:cNvGraphicFramePr>
          <p:nvPr>
            <p:extLst>
              <p:ext uri="{D42A27DB-BD31-4B8C-83A1-F6EECF244321}">
                <p14:modId xmlns:p14="http://schemas.microsoft.com/office/powerpoint/2010/main" val="1321884134"/>
              </p:ext>
            </p:extLst>
          </p:nvPr>
        </p:nvGraphicFramePr>
        <p:xfrm>
          <a:off x="858187" y="1064638"/>
          <a:ext cx="3560039" cy="1826061"/>
        </p:xfrm>
        <a:graphic>
          <a:graphicData uri="http://schemas.openxmlformats.org/drawingml/2006/table">
            <a:tbl>
              <a:tblPr firstRow="1" bandRow="1">
                <a:tableStyleId>{5C22544A-7EE6-4342-B048-85BDC9FD1C3A}</a:tableStyleId>
              </a:tblPr>
              <a:tblGrid>
                <a:gridCol w="3560039">
                  <a:extLst>
                    <a:ext uri="{9D8B030D-6E8A-4147-A177-3AD203B41FA5}">
                      <a16:colId xmlns:a16="http://schemas.microsoft.com/office/drawing/2014/main" val="98896097"/>
                    </a:ext>
                  </a:extLst>
                </a:gridCol>
              </a:tblGrid>
              <a:tr h="359432">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FoodUtils</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434338">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934523">
                <a:tc>
                  <a:txBody>
                    <a:bodyPr/>
                    <a:lstStyle/>
                    <a:p>
                      <a:r>
                        <a:rPr kumimoji="1" lang="en-US" altLang="ja-JP" sz="1800">
                          <a:latin typeface="Courier New" panose="02070309020205020404" pitchFamily="49" charset="0"/>
                          <a:cs typeface="Courier New" panose="02070309020205020404" pitchFamily="49" charset="0"/>
                        </a:rPr>
                        <a:t>+print(food:Food):void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6" name="図 5" descr="グラフィカル ユーザー インターフェイス, テキスト, アプリケーション&#10;&#10;自動的に生成された説明">
            <a:extLst>
              <a:ext uri="{FF2B5EF4-FFF2-40B4-BE49-F238E27FC236}">
                <a16:creationId xmlns:a16="http://schemas.microsoft.com/office/drawing/2014/main" id="{589B6225-3148-2462-4092-429F5BB4D9AA}"/>
              </a:ext>
            </a:extLst>
          </p:cNvPr>
          <p:cNvPicPr>
            <a:picLocks noChangeAspect="1"/>
          </p:cNvPicPr>
          <p:nvPr/>
        </p:nvPicPr>
        <p:blipFill rotWithShape="1">
          <a:blip r:embed="rId2">
            <a:extLst>
              <a:ext uri="{28A0092B-C50C-407E-A947-70E740481C1C}">
                <a14:useLocalDpi xmlns:a14="http://schemas.microsoft.com/office/drawing/2010/main" val="0"/>
              </a:ext>
            </a:extLst>
          </a:blip>
          <a:srcRect l="1000" t="8889" r="21167" b="71555"/>
          <a:stretch/>
        </p:blipFill>
        <p:spPr>
          <a:xfrm>
            <a:off x="4632960" y="1064638"/>
            <a:ext cx="7335520" cy="1036712"/>
          </a:xfrm>
          <a:prstGeom prst="rect">
            <a:avLst/>
          </a:prstGeom>
        </p:spPr>
      </p:pic>
    </p:spTree>
    <p:extLst>
      <p:ext uri="{BB962C8B-B14F-4D97-AF65-F5344CB8AC3E}">
        <p14:creationId xmlns:p14="http://schemas.microsoft.com/office/powerpoint/2010/main" val="3300857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6490704" cy="646331"/>
          </a:xfrm>
          <a:prstGeom prst="rect">
            <a:avLst/>
          </a:prstGeom>
          <a:noFill/>
        </p:spPr>
        <p:txBody>
          <a:bodyPr wrap="square" rtlCol="0">
            <a:spAutoFit/>
          </a:bodyPr>
          <a:lstStyle/>
          <a:p>
            <a:r>
              <a:rPr kumimoji="1" lang="ja-JP" altLang="en-US" sz="3600"/>
              <a:t>クラスの説明</a:t>
            </a:r>
            <a:r>
              <a:rPr kumimoji="1" lang="en-US" altLang="ja-JP" sz="3600"/>
              <a:t>(Food2.java)</a:t>
            </a:r>
            <a:endParaRPr kumimoji="1" lang="ja-JP" altLang="en-US" sz="3600"/>
          </a:p>
        </p:txBody>
      </p:sp>
      <p:graphicFrame>
        <p:nvGraphicFramePr>
          <p:cNvPr id="2" name="表 1">
            <a:extLst>
              <a:ext uri="{FF2B5EF4-FFF2-40B4-BE49-F238E27FC236}">
                <a16:creationId xmlns:a16="http://schemas.microsoft.com/office/drawing/2014/main" id="{705BF49D-0689-8BE9-854F-45BC20D575DC}"/>
              </a:ext>
            </a:extLst>
          </p:cNvPr>
          <p:cNvGraphicFramePr>
            <a:graphicFrameLocks noGrp="1"/>
          </p:cNvGraphicFramePr>
          <p:nvPr>
            <p:extLst>
              <p:ext uri="{D42A27DB-BD31-4B8C-83A1-F6EECF244321}">
                <p14:modId xmlns:p14="http://schemas.microsoft.com/office/powerpoint/2010/main" val="1653487612"/>
              </p:ext>
            </p:extLst>
          </p:nvPr>
        </p:nvGraphicFramePr>
        <p:xfrm>
          <a:off x="223520" y="1064638"/>
          <a:ext cx="4235116" cy="2834640"/>
        </p:xfrm>
        <a:graphic>
          <a:graphicData uri="http://schemas.openxmlformats.org/drawingml/2006/table">
            <a:tbl>
              <a:tblPr firstRow="1" bandRow="1">
                <a:tableStyleId>{5C22544A-7EE6-4342-B048-85BDC9FD1C3A}</a:tableStyleId>
              </a:tblPr>
              <a:tblGrid>
                <a:gridCol w="4235116">
                  <a:extLst>
                    <a:ext uri="{9D8B030D-6E8A-4147-A177-3AD203B41FA5}">
                      <a16:colId xmlns:a16="http://schemas.microsoft.com/office/drawing/2014/main" val="98896097"/>
                    </a:ext>
                  </a:extLst>
                </a:gridCol>
              </a:tblGrid>
              <a:tr h="0">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Food2</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0">
                <a:tc>
                  <a:txBody>
                    <a:bodyPr/>
                    <a:lstStyle/>
                    <a:p>
                      <a:r>
                        <a:rPr kumimoji="1" lang="en-US" altLang="ja-JP" sz="1800">
                          <a:latin typeface="Courier New" panose="02070309020205020404" pitchFamily="49" charset="0"/>
                          <a:cs typeface="Courier New" panose="02070309020205020404" pitchFamily="49" charset="0"/>
                        </a:rPr>
                        <a:t>-name:String</a:t>
                      </a:r>
                    </a:p>
                    <a:p>
                      <a:r>
                        <a:rPr kumimoji="1" lang="en-US" altLang="ja-JP" sz="1800">
                          <a:latin typeface="Courier New" panose="02070309020205020404" pitchFamily="49" charset="0"/>
                          <a:cs typeface="Courier New" panose="02070309020205020404" pitchFamily="49" charset="0"/>
                        </a:rPr>
                        <a:t>-quantity:String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0">
                <a:tc>
                  <a:txBody>
                    <a:bodyPr/>
                    <a:lstStyle/>
                    <a:p>
                      <a:r>
                        <a:rPr kumimoji="1" lang="en-US" altLang="ja-JP" sz="1800">
                          <a:latin typeface="Courier New" panose="02070309020205020404" pitchFamily="49" charset="0"/>
                          <a:cs typeface="Courier New" panose="02070309020205020404" pitchFamily="49" charset="0"/>
                        </a:rPr>
                        <a:t>+Food2()</a:t>
                      </a:r>
                    </a:p>
                    <a:p>
                      <a:r>
                        <a:rPr kumimoji="1" lang="en-US" altLang="ja-JP" sz="1800">
                          <a:latin typeface="Courier New" panose="02070309020205020404" pitchFamily="49" charset="0"/>
                          <a:cs typeface="Courier New" panose="02070309020205020404" pitchFamily="49" charset="0"/>
                        </a:rPr>
                        <a:t>+setName(name:String):void</a:t>
                      </a:r>
                    </a:p>
                    <a:p>
                      <a:r>
                        <a:rPr kumimoji="1" lang="en-US" altLang="ja-JP" sz="1800">
                          <a:latin typeface="Courier New" panose="02070309020205020404" pitchFamily="49" charset="0"/>
                          <a:cs typeface="Courier New" panose="02070309020205020404" pitchFamily="49" charset="0"/>
                        </a:rPr>
                        <a:t>+getName():String</a:t>
                      </a:r>
                    </a:p>
                    <a:p>
                      <a:r>
                        <a:rPr kumimoji="1" lang="en-US" altLang="ja-JP" sz="1800">
                          <a:latin typeface="Courier New" panose="02070309020205020404" pitchFamily="49" charset="0"/>
                          <a:cs typeface="Courier New" panose="02070309020205020404" pitchFamily="49" charset="0"/>
                        </a:rPr>
                        <a:t>+setQuantity(quantity:String):void</a:t>
                      </a:r>
                    </a:p>
                    <a:p>
                      <a:r>
                        <a:rPr kumimoji="1" lang="en-US" altLang="ja-JP" sz="1800">
                          <a:latin typeface="Courier New" panose="02070309020205020404" pitchFamily="49" charset="0"/>
                          <a:cs typeface="Courier New" panose="02070309020205020404" pitchFamily="49" charset="0"/>
                        </a:rPr>
                        <a:t>+getQuantity():String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AEBAAA0D-F180-38DA-E60C-A583969BA518}"/>
              </a:ext>
            </a:extLst>
          </p:cNvPr>
          <p:cNvPicPr>
            <a:picLocks noChangeAspect="1"/>
          </p:cNvPicPr>
          <p:nvPr/>
        </p:nvPicPr>
        <p:blipFill rotWithShape="1">
          <a:blip r:embed="rId2">
            <a:extLst>
              <a:ext uri="{28A0092B-C50C-407E-A947-70E740481C1C}">
                <a14:useLocalDpi xmlns:a14="http://schemas.microsoft.com/office/drawing/2010/main" val="0"/>
              </a:ext>
            </a:extLst>
          </a:blip>
          <a:srcRect l="919" t="8592" r="47832" b="23852"/>
          <a:stretch/>
        </p:blipFill>
        <p:spPr>
          <a:xfrm>
            <a:off x="4815840" y="1064637"/>
            <a:ext cx="6644640" cy="4926757"/>
          </a:xfrm>
          <a:prstGeom prst="rect">
            <a:avLst/>
          </a:prstGeom>
        </p:spPr>
      </p:pic>
    </p:spTree>
    <p:extLst>
      <p:ext uri="{BB962C8B-B14F-4D97-AF65-F5344CB8AC3E}">
        <p14:creationId xmlns:p14="http://schemas.microsoft.com/office/powerpoint/2010/main" val="30797091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6490704"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Recipe</a:t>
            </a:r>
            <a:r>
              <a:rPr kumimoji="1" lang="en-US" altLang="ja-JP" sz="3600"/>
              <a:t>.java)</a:t>
            </a:r>
            <a:endParaRPr kumimoji="1" lang="ja-JP" altLang="en-US" sz="3600"/>
          </a:p>
        </p:txBody>
      </p:sp>
      <p:graphicFrame>
        <p:nvGraphicFramePr>
          <p:cNvPr id="4" name="表 3">
            <a:extLst>
              <a:ext uri="{FF2B5EF4-FFF2-40B4-BE49-F238E27FC236}">
                <a16:creationId xmlns:a16="http://schemas.microsoft.com/office/drawing/2014/main" id="{8BDA6E5B-7B45-83CD-DCA3-66C8F4C1FF2C}"/>
              </a:ext>
            </a:extLst>
          </p:cNvPr>
          <p:cNvGraphicFramePr>
            <a:graphicFrameLocks noGrp="1"/>
          </p:cNvGraphicFramePr>
          <p:nvPr>
            <p:extLst>
              <p:ext uri="{D42A27DB-BD31-4B8C-83A1-F6EECF244321}">
                <p14:modId xmlns:p14="http://schemas.microsoft.com/office/powerpoint/2010/main" val="2728671844"/>
              </p:ext>
            </p:extLst>
          </p:nvPr>
        </p:nvGraphicFramePr>
        <p:xfrm>
          <a:off x="294640" y="951131"/>
          <a:ext cx="4318000" cy="5029200"/>
        </p:xfrm>
        <a:graphic>
          <a:graphicData uri="http://schemas.openxmlformats.org/drawingml/2006/table">
            <a:tbl>
              <a:tblPr firstRow="1" bandRow="1">
                <a:tableStyleId>{5C22544A-7EE6-4342-B048-85BDC9FD1C3A}</a:tableStyleId>
              </a:tblPr>
              <a:tblGrid>
                <a:gridCol w="4318000">
                  <a:extLst>
                    <a:ext uri="{9D8B030D-6E8A-4147-A177-3AD203B41FA5}">
                      <a16:colId xmlns:a16="http://schemas.microsoft.com/office/drawing/2014/main" val="98896097"/>
                    </a:ext>
                  </a:extLst>
                </a:gridCol>
              </a:tblGrid>
              <a:tr h="428923">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Recipe</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1115199">
                <a:tc>
                  <a:txBody>
                    <a:bodyPr/>
                    <a:lstStyle/>
                    <a:p>
                      <a:r>
                        <a:rPr kumimoji="1" lang="en-US" altLang="ja-JP" sz="1800">
                          <a:latin typeface="Courier New" panose="02070309020205020404" pitchFamily="49" charset="0"/>
                          <a:cs typeface="Courier New" panose="02070309020205020404" pitchFamily="49" charset="0"/>
                        </a:rPr>
                        <a:t>-name:String</a:t>
                      </a:r>
                    </a:p>
                    <a:p>
                      <a:r>
                        <a:rPr kumimoji="1" lang="en-US" altLang="ja-JP" sz="1800">
                          <a:latin typeface="Courier New" panose="02070309020205020404" pitchFamily="49" charset="0"/>
                          <a:cs typeface="Courier New" panose="02070309020205020404" pitchFamily="49" charset="0"/>
                        </a:rPr>
                        <a:t>-url:String</a:t>
                      </a:r>
                    </a:p>
                    <a:p>
                      <a:r>
                        <a:rPr kumimoji="1" lang="en-US" altLang="ja-JP" sz="1800">
                          <a:latin typeface="Courier New" panose="02070309020205020404" pitchFamily="49" charset="0"/>
                          <a:cs typeface="Courier New" panose="02070309020205020404" pitchFamily="49" charset="0"/>
                        </a:rPr>
                        <a:t>-</a:t>
                      </a:r>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list:List&lt;Food2&gt; = new ArrayList&lt;Food2&gt;()</a:t>
                      </a:r>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3174028">
                <a:tc>
                  <a:txBody>
                    <a:bodyPr/>
                    <a:lstStyle/>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Recipe()​</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setName(name:String):void​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getName():String​</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setUrl(url:String):void​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getUrl():String​</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setList(list:List&lt;Food2&gt;):void​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getList():List&lt;Food2&gt;​</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add(food:Food2):void​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get(index:int):Food2​</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remove(index:int):Food2​</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size():int</a:t>
                      </a:r>
                      <a:r>
                        <a:rPr kumimoji="1" lang="ja-JP" altLang="ja-JP" sz="1800" b="0" i="0" kern="1200">
                          <a:solidFill>
                            <a:schemeClr val="dk1"/>
                          </a:solidFill>
                          <a:effectLst/>
                          <a:latin typeface="Courier New" panose="02070309020205020404" pitchFamily="49" charset="0"/>
                          <a:ea typeface="+mn-ea"/>
                          <a:cs typeface="Courier New" panose="02070309020205020404" pitchFamily="49" charset="0"/>
                        </a:rPr>
                        <a:t>​</a:t>
                      </a:r>
                    </a:p>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6" name="図 5" descr="グラフィカル ユーザー インターフェイス, テキスト, アプリケーション&#10;&#10;自動的に生成された説明">
            <a:extLst>
              <a:ext uri="{FF2B5EF4-FFF2-40B4-BE49-F238E27FC236}">
                <a16:creationId xmlns:a16="http://schemas.microsoft.com/office/drawing/2014/main" id="{D1B29868-1F3F-9B1C-6A84-99F212C5F0AF}"/>
              </a:ext>
            </a:extLst>
          </p:cNvPr>
          <p:cNvPicPr>
            <a:picLocks noChangeAspect="1"/>
          </p:cNvPicPr>
          <p:nvPr/>
        </p:nvPicPr>
        <p:blipFill rotWithShape="1">
          <a:blip r:embed="rId2">
            <a:extLst>
              <a:ext uri="{28A0092B-C50C-407E-A947-70E740481C1C}">
                <a14:useLocalDpi xmlns:a14="http://schemas.microsoft.com/office/drawing/2010/main" val="0"/>
              </a:ext>
            </a:extLst>
          </a:blip>
          <a:srcRect l="1" t="8651" r="67166" b="13332"/>
          <a:stretch/>
        </p:blipFill>
        <p:spPr>
          <a:xfrm>
            <a:off x="5852160" y="951131"/>
            <a:ext cx="4003040" cy="5350411"/>
          </a:xfrm>
          <a:prstGeom prst="rect">
            <a:avLst/>
          </a:prstGeom>
        </p:spPr>
      </p:pic>
    </p:spTree>
    <p:extLst>
      <p:ext uri="{BB962C8B-B14F-4D97-AF65-F5344CB8AC3E}">
        <p14:creationId xmlns:p14="http://schemas.microsoft.com/office/powerpoint/2010/main" val="41904341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RecipeUtils</a:t>
            </a:r>
            <a:r>
              <a:rPr kumimoji="1" lang="en-US" altLang="ja-JP" sz="3600"/>
              <a:t>.java)</a:t>
            </a:r>
            <a:endParaRPr kumimoji="1" lang="ja-JP" altLang="en-US" sz="3600"/>
          </a:p>
        </p:txBody>
      </p:sp>
      <p:graphicFrame>
        <p:nvGraphicFramePr>
          <p:cNvPr id="8" name="表 7">
            <a:extLst>
              <a:ext uri="{FF2B5EF4-FFF2-40B4-BE49-F238E27FC236}">
                <a16:creationId xmlns:a16="http://schemas.microsoft.com/office/drawing/2014/main" id="{EB2E08F4-E538-4668-4A19-991A031C75B8}"/>
              </a:ext>
            </a:extLst>
          </p:cNvPr>
          <p:cNvGraphicFramePr>
            <a:graphicFrameLocks noGrp="1"/>
          </p:cNvGraphicFramePr>
          <p:nvPr>
            <p:extLst>
              <p:ext uri="{D42A27DB-BD31-4B8C-83A1-F6EECF244321}">
                <p14:modId xmlns:p14="http://schemas.microsoft.com/office/powerpoint/2010/main" val="2711344293"/>
              </p:ext>
            </p:extLst>
          </p:nvPr>
        </p:nvGraphicFramePr>
        <p:xfrm>
          <a:off x="497840" y="1087336"/>
          <a:ext cx="3749040" cy="1407373"/>
        </p:xfrm>
        <a:graphic>
          <a:graphicData uri="http://schemas.openxmlformats.org/drawingml/2006/table">
            <a:tbl>
              <a:tblPr firstRow="1" bandRow="1">
                <a:tableStyleId>{5C22544A-7EE6-4342-B048-85BDC9FD1C3A}</a:tableStyleId>
              </a:tblPr>
              <a:tblGrid>
                <a:gridCol w="3749040">
                  <a:extLst>
                    <a:ext uri="{9D8B030D-6E8A-4147-A177-3AD203B41FA5}">
                      <a16:colId xmlns:a16="http://schemas.microsoft.com/office/drawing/2014/main" val="98896097"/>
                    </a:ext>
                  </a:extLst>
                </a:gridCol>
              </a:tblGrid>
              <a:tr h="330378">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RecipeUtils</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264302">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584413">
                <a:tc>
                  <a:txBody>
                    <a:bodyPr/>
                    <a:lstStyle/>
                    <a:p>
                      <a:r>
                        <a:rPr kumimoji="1" lang="en-US" altLang="ja-JP" sz="1800">
                          <a:latin typeface="Courier New" panose="02070309020205020404" pitchFamily="49" charset="0"/>
                          <a:cs typeface="Courier New" panose="02070309020205020404" pitchFamily="49" charset="0"/>
                        </a:rPr>
                        <a:t>+print(recipe:Recipe):void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12" name="図 11" descr="グラフィカル ユーザー インターフェイス, テキスト, アプリケーション&#10;&#10;自動的に生成された説明">
            <a:extLst>
              <a:ext uri="{FF2B5EF4-FFF2-40B4-BE49-F238E27FC236}">
                <a16:creationId xmlns:a16="http://schemas.microsoft.com/office/drawing/2014/main" id="{2F38735F-0CD7-901C-62D6-F0F8B6C226FD}"/>
              </a:ext>
            </a:extLst>
          </p:cNvPr>
          <p:cNvPicPr>
            <a:picLocks noChangeAspect="1"/>
          </p:cNvPicPr>
          <p:nvPr/>
        </p:nvPicPr>
        <p:blipFill rotWithShape="1">
          <a:blip r:embed="rId2">
            <a:extLst>
              <a:ext uri="{28A0092B-C50C-407E-A947-70E740481C1C}">
                <a14:useLocalDpi xmlns:a14="http://schemas.microsoft.com/office/drawing/2010/main" val="0"/>
              </a:ext>
            </a:extLst>
          </a:blip>
          <a:srcRect t="9037" r="9417" b="59556"/>
          <a:stretch/>
        </p:blipFill>
        <p:spPr>
          <a:xfrm>
            <a:off x="497840" y="2783840"/>
            <a:ext cx="11043920" cy="2153920"/>
          </a:xfrm>
          <a:prstGeom prst="rect">
            <a:avLst/>
          </a:prstGeom>
        </p:spPr>
      </p:pic>
    </p:spTree>
    <p:extLst>
      <p:ext uri="{BB962C8B-B14F-4D97-AF65-F5344CB8AC3E}">
        <p14:creationId xmlns:p14="http://schemas.microsoft.com/office/powerpoint/2010/main" val="1952451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88585D-57F1-FA89-F62A-2CD95C4C8DDC}"/>
              </a:ext>
            </a:extLst>
          </p:cNvPr>
          <p:cNvSpPr>
            <a:spLocks noGrp="1"/>
          </p:cNvSpPr>
          <p:nvPr>
            <p:ph type="title"/>
          </p:nvPr>
        </p:nvSpPr>
        <p:spPr/>
        <p:txBody>
          <a:bodyPr/>
          <a:lstStyle/>
          <a:p>
            <a:r>
              <a:rPr kumimoji="1" lang="ja-JP" altLang="en-US"/>
              <a:t>日本の食品ロスの背景</a:t>
            </a:r>
          </a:p>
        </p:txBody>
      </p:sp>
      <p:sp>
        <p:nvSpPr>
          <p:cNvPr id="3" name="コンテンツ プレースホルダー 2">
            <a:extLst>
              <a:ext uri="{FF2B5EF4-FFF2-40B4-BE49-F238E27FC236}">
                <a16:creationId xmlns:a16="http://schemas.microsoft.com/office/drawing/2014/main" id="{2AC1A644-31E6-61A5-6937-C2B4BD7D66B8}"/>
              </a:ext>
            </a:extLst>
          </p:cNvPr>
          <p:cNvSpPr>
            <a:spLocks noGrp="1"/>
          </p:cNvSpPr>
          <p:nvPr>
            <p:ph idx="1"/>
          </p:nvPr>
        </p:nvSpPr>
        <p:spPr>
          <a:xfrm>
            <a:off x="370390" y="1585732"/>
            <a:ext cx="10983410" cy="4591231"/>
          </a:xfrm>
        </p:spPr>
        <p:txBody>
          <a:bodyPr/>
          <a:lstStyle/>
          <a:p>
            <a:pPr algn="l" rtl="0" fontAlgn="base"/>
            <a:r>
              <a:rPr lang="ja-JP" altLang="en-US" sz="3200" b="0" i="0">
                <a:solidFill>
                  <a:srgbClr val="000000"/>
                </a:solidFill>
                <a:effectLst/>
                <a:ea typeface="游明朝" panose="02020400000000000000" pitchFamily="18" charset="-128"/>
              </a:rPr>
              <a:t>事業系</a:t>
            </a:r>
            <a:r>
              <a:rPr lang="ja-JP" altLang="en-US" sz="3200">
                <a:solidFill>
                  <a:srgbClr val="000000"/>
                </a:solidFill>
                <a:ea typeface="游明朝" panose="02020400000000000000" pitchFamily="18" charset="-128"/>
              </a:rPr>
              <a:t>で年</a:t>
            </a:r>
            <a:r>
              <a:rPr lang="en-US" altLang="ja-JP" sz="3200">
                <a:solidFill>
                  <a:srgbClr val="000000"/>
                </a:solidFill>
                <a:ea typeface="游明朝" panose="02020400000000000000" pitchFamily="18" charset="-128"/>
              </a:rPr>
              <a:t>275</a:t>
            </a:r>
            <a:r>
              <a:rPr lang="ja-JP" altLang="en-US" sz="3200">
                <a:solidFill>
                  <a:srgbClr val="000000"/>
                </a:solidFill>
                <a:ea typeface="游明朝" panose="02020400000000000000" pitchFamily="18" charset="-128"/>
              </a:rPr>
              <a:t>万トン</a:t>
            </a:r>
            <a:endParaRPr lang="en-US" altLang="ja-JP" sz="3200">
              <a:solidFill>
                <a:srgbClr val="000000"/>
              </a:solidFill>
              <a:ea typeface="游明朝" panose="02020400000000000000" pitchFamily="18" charset="-128"/>
            </a:endParaRPr>
          </a:p>
          <a:p>
            <a:pPr algn="l" rtl="0" fontAlgn="base"/>
            <a:r>
              <a:rPr lang="ja-JP" altLang="en-US" sz="3200" b="0" i="0">
                <a:solidFill>
                  <a:srgbClr val="000000"/>
                </a:solidFill>
                <a:effectLst/>
                <a:ea typeface="游明朝" panose="02020400000000000000" pitchFamily="18" charset="-128"/>
              </a:rPr>
              <a:t>家庭系で年</a:t>
            </a:r>
            <a:r>
              <a:rPr lang="en-US" altLang="ja-JP" sz="3200">
                <a:solidFill>
                  <a:srgbClr val="000000"/>
                </a:solidFill>
                <a:ea typeface="游明朝" panose="02020400000000000000" pitchFamily="18" charset="-128"/>
              </a:rPr>
              <a:t>247</a:t>
            </a:r>
            <a:r>
              <a:rPr lang="ja-JP" altLang="en-US" sz="3200">
                <a:solidFill>
                  <a:srgbClr val="000000"/>
                </a:solidFill>
                <a:ea typeface="游明朝" panose="02020400000000000000" pitchFamily="18" charset="-128"/>
              </a:rPr>
              <a:t>万トン</a:t>
            </a:r>
            <a:endParaRPr lang="en-US" altLang="ja-JP" sz="3200" b="0" i="0">
              <a:solidFill>
                <a:srgbClr val="000000"/>
              </a:solidFill>
              <a:effectLst/>
              <a:ea typeface="游明朝" panose="02020400000000000000" pitchFamily="18" charset="-128"/>
            </a:endParaRPr>
          </a:p>
          <a:p>
            <a:pPr marL="0" indent="0" algn="l" rtl="0" fontAlgn="base">
              <a:buNone/>
            </a:pPr>
            <a:endParaRPr lang="en-US" altLang="ja-JP" sz="3200">
              <a:solidFill>
                <a:srgbClr val="FF0000"/>
              </a:solidFill>
              <a:ea typeface="Meiryo UI" panose="020B0604030504040204" pitchFamily="50" charset="-128"/>
            </a:endParaRPr>
          </a:p>
          <a:p>
            <a:pPr marL="0" indent="0" algn="l" rtl="0" fontAlgn="base">
              <a:buNone/>
            </a:pPr>
            <a:r>
              <a:rPr lang="ja-JP" altLang="en-US" sz="3200">
                <a:solidFill>
                  <a:srgbClr val="FF0000"/>
                </a:solidFill>
                <a:ea typeface="Meiryo UI" panose="020B0604030504040204" pitchFamily="50" charset="-128"/>
              </a:rPr>
              <a:t>→家庭系食品ロスに注目</a:t>
            </a:r>
            <a:endParaRPr lang="en-US" altLang="ja-JP" sz="3200">
              <a:solidFill>
                <a:srgbClr val="FF0000"/>
              </a:solidFill>
              <a:ea typeface="Meiryo UI" panose="020B0604030504040204" pitchFamily="50" charset="-128"/>
            </a:endParaRPr>
          </a:p>
        </p:txBody>
      </p:sp>
      <p:pic>
        <p:nvPicPr>
          <p:cNvPr id="5" name="図 4" descr="総務省2020年">
            <a:extLst>
              <a:ext uri="{FF2B5EF4-FFF2-40B4-BE49-F238E27FC236}">
                <a16:creationId xmlns:a16="http://schemas.microsoft.com/office/drawing/2014/main" id="{EAA597CF-B613-D75C-B00C-FCA179F225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4410" y="1585732"/>
            <a:ext cx="6459188" cy="3633293"/>
          </a:xfrm>
          <a:prstGeom prst="rect">
            <a:avLst/>
          </a:prstGeom>
        </p:spPr>
      </p:pic>
      <p:sp>
        <p:nvSpPr>
          <p:cNvPr id="6" name="テキスト ボックス 5">
            <a:extLst>
              <a:ext uri="{FF2B5EF4-FFF2-40B4-BE49-F238E27FC236}">
                <a16:creationId xmlns:a16="http://schemas.microsoft.com/office/drawing/2014/main" id="{947E3246-0D69-82F4-0886-AB337B564EFD}"/>
              </a:ext>
            </a:extLst>
          </p:cNvPr>
          <p:cNvSpPr txBox="1"/>
          <p:nvPr/>
        </p:nvSpPr>
        <p:spPr>
          <a:xfrm>
            <a:off x="6366076" y="5219026"/>
            <a:ext cx="4398380" cy="646331"/>
          </a:xfrm>
          <a:prstGeom prst="rect">
            <a:avLst/>
          </a:prstGeom>
          <a:noFill/>
        </p:spPr>
        <p:txBody>
          <a:bodyPr wrap="square" rtlCol="0">
            <a:spAutoFit/>
          </a:bodyPr>
          <a:lstStyle/>
          <a:p>
            <a:pPr algn="ctr"/>
            <a:r>
              <a:rPr kumimoji="1" lang="ja-JP" altLang="en-US"/>
              <a:t>図</a:t>
            </a:r>
            <a:r>
              <a:rPr kumimoji="1" lang="en-US" altLang="ja-JP"/>
              <a:t>1:</a:t>
            </a:r>
            <a:r>
              <a:rPr kumimoji="1" lang="ja-JP" altLang="en-US"/>
              <a:t>総務省人口推計</a:t>
            </a:r>
            <a:r>
              <a:rPr kumimoji="1" lang="en-US" altLang="ja-JP"/>
              <a:t>(2020</a:t>
            </a:r>
            <a:r>
              <a:rPr kumimoji="1" lang="ja-JP" altLang="en-US"/>
              <a:t>年</a:t>
            </a:r>
            <a:r>
              <a:rPr lang="en-US" altLang="ja-JP"/>
              <a:t>10</a:t>
            </a:r>
            <a:r>
              <a:rPr lang="ja-JP" altLang="en-US"/>
              <a:t>月</a:t>
            </a:r>
            <a:r>
              <a:rPr lang="en-US" altLang="ja-JP"/>
              <a:t>1</a:t>
            </a:r>
            <a:r>
              <a:rPr lang="ja-JP" altLang="en-US"/>
              <a:t>日</a:t>
            </a:r>
            <a:r>
              <a:rPr kumimoji="1" lang="en-US" altLang="ja-JP"/>
              <a:t>)</a:t>
            </a:r>
            <a:endParaRPr lang="en-US" altLang="ja-JP"/>
          </a:p>
          <a:p>
            <a:pPr algn="ctr"/>
            <a:r>
              <a:rPr kumimoji="1" lang="ja-JP" altLang="en-US"/>
              <a:t>令和元年度食料需給表</a:t>
            </a:r>
          </a:p>
        </p:txBody>
      </p:sp>
    </p:spTree>
    <p:extLst>
      <p:ext uri="{BB962C8B-B14F-4D97-AF65-F5344CB8AC3E}">
        <p14:creationId xmlns:p14="http://schemas.microsoft.com/office/powerpoint/2010/main" val="22447614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RecipeList</a:t>
            </a:r>
            <a:r>
              <a:rPr kumimoji="1" lang="en-US" altLang="ja-JP" sz="3600"/>
              <a:t>.java)</a:t>
            </a:r>
            <a:endParaRPr kumimoji="1" lang="ja-JP" altLang="en-US" sz="3600"/>
          </a:p>
        </p:txBody>
      </p:sp>
      <p:graphicFrame>
        <p:nvGraphicFramePr>
          <p:cNvPr id="2" name="表 1">
            <a:extLst>
              <a:ext uri="{FF2B5EF4-FFF2-40B4-BE49-F238E27FC236}">
                <a16:creationId xmlns:a16="http://schemas.microsoft.com/office/drawing/2014/main" id="{2338AFDA-103F-7907-9B85-5429FD38A12C}"/>
              </a:ext>
            </a:extLst>
          </p:cNvPr>
          <p:cNvGraphicFramePr>
            <a:graphicFrameLocks noGrp="1"/>
          </p:cNvGraphicFramePr>
          <p:nvPr>
            <p:extLst>
              <p:ext uri="{D42A27DB-BD31-4B8C-83A1-F6EECF244321}">
                <p14:modId xmlns:p14="http://schemas.microsoft.com/office/powerpoint/2010/main" val="2649623337"/>
              </p:ext>
            </p:extLst>
          </p:nvPr>
        </p:nvGraphicFramePr>
        <p:xfrm>
          <a:off x="750237" y="1087336"/>
          <a:ext cx="4441523" cy="4206240"/>
        </p:xfrm>
        <a:graphic>
          <a:graphicData uri="http://schemas.openxmlformats.org/drawingml/2006/table">
            <a:tbl>
              <a:tblPr firstRow="1" bandRow="1">
                <a:tableStyleId>{5C22544A-7EE6-4342-B048-85BDC9FD1C3A}</a:tableStyleId>
              </a:tblPr>
              <a:tblGrid>
                <a:gridCol w="4441523">
                  <a:extLst>
                    <a:ext uri="{9D8B030D-6E8A-4147-A177-3AD203B41FA5}">
                      <a16:colId xmlns:a16="http://schemas.microsoft.com/office/drawing/2014/main" val="98896097"/>
                    </a:ext>
                  </a:extLst>
                </a:gridCol>
              </a:tblGrid>
              <a:tr h="419066">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RecipeList</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851622">
                <a:tc>
                  <a:txBody>
                    <a:bodyPr/>
                    <a:lstStyle/>
                    <a:p>
                      <a:r>
                        <a:rPr kumimoji="1" lang="en-US" altLang="ja-JP" sz="1800">
                          <a:latin typeface="Courier New" panose="02070309020205020404" pitchFamily="49" charset="0"/>
                          <a:cs typeface="Courier New" panose="02070309020205020404" pitchFamily="49" charset="0"/>
                        </a:rPr>
                        <a:t>-name:String</a:t>
                      </a:r>
                    </a:p>
                    <a:p>
                      <a:r>
                        <a:rPr kumimoji="1" lang="en-US" altLang="ja-JP" sz="1800">
                          <a:latin typeface="Courier New" panose="02070309020205020404" pitchFamily="49" charset="0"/>
                          <a:cs typeface="Courier New" panose="02070309020205020404" pitchFamily="49" charset="0"/>
                        </a:rPr>
                        <a:t>-</a:t>
                      </a:r>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list:List&lt;Recipe&gt; = new ArrayList&lt;Recipe&gt;()</a:t>
                      </a:r>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2620375">
                <a:tc>
                  <a:txBody>
                    <a:bodyPr/>
                    <a:lstStyle/>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RecipeList()​</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setName(name:String):void​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getName():String​</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setList(list:List&lt;Recipe&gt;):void​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getList():List&lt;Recipe&gt;​</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add(recipe:Recipe):void​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get(index:int):Recipe​</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remove(index:int):Recipe​</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size():int</a:t>
                      </a:r>
                      <a:endParaRPr kumimoji="1" lang="ja-JP" altLang="ja-JP" sz="1800" b="0" i="0" kern="1200">
                        <a:solidFill>
                          <a:schemeClr val="dk1"/>
                        </a:solidFill>
                        <a:effectLst/>
                        <a:latin typeface="Courier New" panose="02070309020205020404" pitchFamily="49" charset="0"/>
                        <a:ea typeface="+mn-ea"/>
                        <a:cs typeface="Courier New" panose="02070309020205020404" pitchFamily="49" charset="0"/>
                      </a:endParaRPr>
                    </a:p>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7" name="図 6" descr="コンピューターのスクリーンショット&#10;&#10;自動的に生成された説明">
            <a:extLst>
              <a:ext uri="{FF2B5EF4-FFF2-40B4-BE49-F238E27FC236}">
                <a16:creationId xmlns:a16="http://schemas.microsoft.com/office/drawing/2014/main" id="{AE91EADA-A4B5-8359-6709-15CC3D046652}"/>
              </a:ext>
            </a:extLst>
          </p:cNvPr>
          <p:cNvPicPr>
            <a:picLocks noChangeAspect="1"/>
          </p:cNvPicPr>
          <p:nvPr/>
        </p:nvPicPr>
        <p:blipFill rotWithShape="1">
          <a:blip r:embed="rId2">
            <a:extLst>
              <a:ext uri="{28A0092B-C50C-407E-A947-70E740481C1C}">
                <a14:useLocalDpi xmlns:a14="http://schemas.microsoft.com/office/drawing/2010/main" val="0"/>
              </a:ext>
            </a:extLst>
          </a:blip>
          <a:srcRect t="8889" r="59833" b="15855"/>
          <a:stretch/>
        </p:blipFill>
        <p:spPr>
          <a:xfrm>
            <a:off x="5913120" y="1087336"/>
            <a:ext cx="4897120" cy="5161064"/>
          </a:xfrm>
          <a:prstGeom prst="rect">
            <a:avLst/>
          </a:prstGeom>
        </p:spPr>
      </p:pic>
    </p:spTree>
    <p:extLst>
      <p:ext uri="{BB962C8B-B14F-4D97-AF65-F5344CB8AC3E}">
        <p14:creationId xmlns:p14="http://schemas.microsoft.com/office/powerpoint/2010/main" val="27792428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RecipeListUtils</a:t>
            </a:r>
            <a:r>
              <a:rPr kumimoji="1" lang="en-US" altLang="ja-JP" sz="3600"/>
              <a:t>.java)</a:t>
            </a:r>
            <a:endParaRPr kumimoji="1" lang="ja-JP" altLang="en-US" sz="3600"/>
          </a:p>
        </p:txBody>
      </p:sp>
      <p:graphicFrame>
        <p:nvGraphicFramePr>
          <p:cNvPr id="4" name="表 3">
            <a:extLst>
              <a:ext uri="{FF2B5EF4-FFF2-40B4-BE49-F238E27FC236}">
                <a16:creationId xmlns:a16="http://schemas.microsoft.com/office/drawing/2014/main" id="{2377AB13-5616-40E3-79C6-F8494ECC7BF8}"/>
              </a:ext>
            </a:extLst>
          </p:cNvPr>
          <p:cNvGraphicFramePr>
            <a:graphicFrameLocks noGrp="1"/>
          </p:cNvGraphicFramePr>
          <p:nvPr>
            <p:extLst>
              <p:ext uri="{D42A27DB-BD31-4B8C-83A1-F6EECF244321}">
                <p14:modId xmlns:p14="http://schemas.microsoft.com/office/powerpoint/2010/main" val="2033048083"/>
              </p:ext>
            </p:extLst>
          </p:nvPr>
        </p:nvGraphicFramePr>
        <p:xfrm>
          <a:off x="294641" y="1079100"/>
          <a:ext cx="3474720" cy="3015380"/>
        </p:xfrm>
        <a:graphic>
          <a:graphicData uri="http://schemas.openxmlformats.org/drawingml/2006/table">
            <a:tbl>
              <a:tblPr firstRow="1" bandRow="1">
                <a:tableStyleId>{5C22544A-7EE6-4342-B048-85BDC9FD1C3A}</a:tableStyleId>
              </a:tblPr>
              <a:tblGrid>
                <a:gridCol w="3474720">
                  <a:extLst>
                    <a:ext uri="{9D8B030D-6E8A-4147-A177-3AD203B41FA5}">
                      <a16:colId xmlns:a16="http://schemas.microsoft.com/office/drawing/2014/main" val="98896097"/>
                    </a:ext>
                  </a:extLst>
                </a:gridCol>
              </a:tblGrid>
              <a:tr h="486352">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RecipeListUtils</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389081">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2139947">
                <a:tc>
                  <a:txBody>
                    <a:bodyPr/>
                    <a:lstStyle/>
                    <a:p>
                      <a:r>
                        <a:rPr kumimoji="1" lang="en-US" altLang="ja-JP" sz="1800">
                          <a:latin typeface="Courier New" panose="02070309020205020404" pitchFamily="49" charset="0"/>
                          <a:cs typeface="Courier New" panose="02070309020205020404" pitchFamily="49" charset="0"/>
                        </a:rPr>
                        <a:t>+print(recipeList:RecipeList):void</a:t>
                      </a:r>
                    </a:p>
                    <a:p>
                      <a:r>
                        <a:rPr kumimoji="1" lang="en-US" altLang="ja-JP" sz="1800">
                          <a:latin typeface="Courier New" panose="02070309020205020404" pitchFamily="49" charset="0"/>
                          <a:cs typeface="Courier New" panose="02070309020205020404" pitchFamily="49" charset="0"/>
                        </a:rPr>
                        <a:t>+save(filename:String,recipeList:RecipeList):void</a:t>
                      </a:r>
                    </a:p>
                    <a:p>
                      <a:r>
                        <a:rPr kumimoji="1" lang="en-US" altLang="ja-JP" sz="1800">
                          <a:latin typeface="Courier New" panose="02070309020205020404" pitchFamily="49" charset="0"/>
                          <a:cs typeface="Courier New" panose="02070309020205020404" pitchFamily="49" charset="0"/>
                        </a:rPr>
                        <a:t>+load(filename:String):RecipeList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6" name="図 5" descr="テキスト&#10;&#10;自動的に生成された説明">
            <a:extLst>
              <a:ext uri="{FF2B5EF4-FFF2-40B4-BE49-F238E27FC236}">
                <a16:creationId xmlns:a16="http://schemas.microsoft.com/office/drawing/2014/main" id="{77AFDAFA-E2EC-4EEE-AA50-440D39316722}"/>
              </a:ext>
            </a:extLst>
          </p:cNvPr>
          <p:cNvPicPr>
            <a:picLocks noChangeAspect="1"/>
          </p:cNvPicPr>
          <p:nvPr/>
        </p:nvPicPr>
        <p:blipFill rotWithShape="1">
          <a:blip r:embed="rId2">
            <a:extLst>
              <a:ext uri="{28A0092B-C50C-407E-A947-70E740481C1C}">
                <a14:useLocalDpi xmlns:a14="http://schemas.microsoft.com/office/drawing/2010/main" val="0"/>
              </a:ext>
            </a:extLst>
          </a:blip>
          <a:srcRect t="8889" r="33917" b="24741"/>
          <a:stretch/>
        </p:blipFill>
        <p:spPr>
          <a:xfrm>
            <a:off x="3952240" y="1079100"/>
            <a:ext cx="8056880" cy="4551680"/>
          </a:xfrm>
          <a:prstGeom prst="rect">
            <a:avLst/>
          </a:prstGeom>
        </p:spPr>
      </p:pic>
    </p:spTree>
    <p:extLst>
      <p:ext uri="{BB962C8B-B14F-4D97-AF65-F5344CB8AC3E}">
        <p14:creationId xmlns:p14="http://schemas.microsoft.com/office/powerpoint/2010/main" val="23043936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(Assign.java)</a:t>
            </a:r>
            <a:endParaRPr kumimoji="1" lang="ja-JP" altLang="en-US" sz="3600"/>
          </a:p>
        </p:txBody>
      </p:sp>
      <p:graphicFrame>
        <p:nvGraphicFramePr>
          <p:cNvPr id="2" name="表 1">
            <a:extLst>
              <a:ext uri="{FF2B5EF4-FFF2-40B4-BE49-F238E27FC236}">
                <a16:creationId xmlns:a16="http://schemas.microsoft.com/office/drawing/2014/main" id="{0CA7F6B5-305D-2A53-88F0-3A2F6137DAF6}"/>
              </a:ext>
            </a:extLst>
          </p:cNvPr>
          <p:cNvGraphicFramePr>
            <a:graphicFrameLocks noGrp="1"/>
          </p:cNvGraphicFramePr>
          <p:nvPr>
            <p:extLst>
              <p:ext uri="{D42A27DB-BD31-4B8C-83A1-F6EECF244321}">
                <p14:modId xmlns:p14="http://schemas.microsoft.com/office/powerpoint/2010/main" val="3483570278"/>
              </p:ext>
            </p:extLst>
          </p:nvPr>
        </p:nvGraphicFramePr>
        <p:xfrm>
          <a:off x="441932" y="1070134"/>
          <a:ext cx="3886228" cy="2011680"/>
        </p:xfrm>
        <a:graphic>
          <a:graphicData uri="http://schemas.openxmlformats.org/drawingml/2006/table">
            <a:tbl>
              <a:tblPr firstRow="1" bandRow="1">
                <a:tableStyleId>{5C22544A-7EE6-4342-B048-85BDC9FD1C3A}</a:tableStyleId>
              </a:tblPr>
              <a:tblGrid>
                <a:gridCol w="3886228">
                  <a:extLst>
                    <a:ext uri="{9D8B030D-6E8A-4147-A177-3AD203B41FA5}">
                      <a16:colId xmlns:a16="http://schemas.microsoft.com/office/drawing/2014/main" val="98896097"/>
                    </a:ext>
                  </a:extLst>
                </a:gridCol>
              </a:tblGrid>
              <a:tr h="411840">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Assign</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343438">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1070784">
                <a:tc>
                  <a:txBody>
                    <a:bodyPr/>
                    <a:lstStyle/>
                    <a:p>
                      <a:r>
                        <a:rPr kumimoji="1" lang="en-US" altLang="ja-JP" sz="1800">
                          <a:latin typeface="Courier New" panose="02070309020205020404" pitchFamily="49" charset="0"/>
                          <a:cs typeface="Courier New" panose="02070309020205020404" pitchFamily="49" charset="0"/>
                        </a:rPr>
                        <a:t>+getRecipeIngredients(</a:t>
                      </a:r>
                    </a:p>
                    <a:p>
                      <a:r>
                        <a:rPr kumimoji="1" lang="en-US" altLang="ja-JP" sz="1800">
                          <a:latin typeface="Courier New" panose="02070309020205020404" pitchFamily="49" charset="0"/>
                          <a:cs typeface="Courier New" panose="02070309020205020404" pitchFamily="49" charset="0"/>
                        </a:rPr>
                        <a:t>names:ArrayList&lt;String&gt;,quantities:ArrayList&lt;String&gt;):</a:t>
                      </a:r>
                      <a:r>
                        <a:rPr kumimoji="1" lang="en-US" altLang="ja-JP" sz="1800" err="1">
                          <a:latin typeface="Courier New" panose="02070309020205020404" pitchFamily="49" charset="0"/>
                          <a:cs typeface="Courier New" panose="02070309020205020404" pitchFamily="49" charset="0"/>
                        </a:rPr>
                        <a:t>ArrayList</a:t>
                      </a:r>
                      <a:r>
                        <a:rPr kumimoji="1" lang="en-US" altLang="ja-JP" sz="1800">
                          <a:latin typeface="Courier New" panose="02070309020205020404" pitchFamily="49" charset="0"/>
                          <a:cs typeface="Courier New" panose="02070309020205020404" pitchFamily="49" charset="0"/>
                        </a:rPr>
                        <a:t>&lt;Food2&gt;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F3493726-CBD2-B815-9350-27C24ED9B8CE}"/>
              </a:ext>
            </a:extLst>
          </p:cNvPr>
          <p:cNvPicPr>
            <a:picLocks noChangeAspect="1"/>
          </p:cNvPicPr>
          <p:nvPr/>
        </p:nvPicPr>
        <p:blipFill rotWithShape="1">
          <a:blip r:embed="rId2">
            <a:extLst>
              <a:ext uri="{28A0092B-C50C-407E-A947-70E740481C1C}">
                <a14:useLocalDpi xmlns:a14="http://schemas.microsoft.com/office/drawing/2010/main" val="0"/>
              </a:ext>
            </a:extLst>
          </a:blip>
          <a:srcRect t="9038" r="5000" b="51407"/>
          <a:stretch/>
        </p:blipFill>
        <p:spPr>
          <a:xfrm>
            <a:off x="441932" y="3200817"/>
            <a:ext cx="11582400" cy="2712720"/>
          </a:xfrm>
          <a:prstGeom prst="rect">
            <a:avLst/>
          </a:prstGeom>
        </p:spPr>
      </p:pic>
    </p:spTree>
    <p:extLst>
      <p:ext uri="{BB962C8B-B14F-4D97-AF65-F5344CB8AC3E}">
        <p14:creationId xmlns:p14="http://schemas.microsoft.com/office/powerpoint/2010/main" val="42944526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Input</a:t>
            </a:r>
            <a:r>
              <a:rPr kumimoji="1" lang="en-US" altLang="ja-JP" sz="3600"/>
              <a:t>.java)</a:t>
            </a:r>
            <a:endParaRPr kumimoji="1" lang="ja-JP" altLang="en-US" sz="3600"/>
          </a:p>
        </p:txBody>
      </p:sp>
      <p:graphicFrame>
        <p:nvGraphicFramePr>
          <p:cNvPr id="4" name="表 3">
            <a:extLst>
              <a:ext uri="{FF2B5EF4-FFF2-40B4-BE49-F238E27FC236}">
                <a16:creationId xmlns:a16="http://schemas.microsoft.com/office/drawing/2014/main" id="{0270E3E7-B967-75A4-08DA-C65543FCC6CC}"/>
              </a:ext>
            </a:extLst>
          </p:cNvPr>
          <p:cNvGraphicFramePr>
            <a:graphicFrameLocks noGrp="1"/>
          </p:cNvGraphicFramePr>
          <p:nvPr>
            <p:extLst>
              <p:ext uri="{D42A27DB-BD31-4B8C-83A1-F6EECF244321}">
                <p14:modId xmlns:p14="http://schemas.microsoft.com/office/powerpoint/2010/main" val="1870261738"/>
              </p:ext>
            </p:extLst>
          </p:nvPr>
        </p:nvGraphicFramePr>
        <p:xfrm>
          <a:off x="71120" y="1139327"/>
          <a:ext cx="3870961" cy="1826061"/>
        </p:xfrm>
        <a:graphic>
          <a:graphicData uri="http://schemas.openxmlformats.org/drawingml/2006/table">
            <a:tbl>
              <a:tblPr firstRow="1" bandRow="1">
                <a:tableStyleId>{5C22544A-7EE6-4342-B048-85BDC9FD1C3A}</a:tableStyleId>
              </a:tblPr>
              <a:tblGrid>
                <a:gridCol w="3870961">
                  <a:extLst>
                    <a:ext uri="{9D8B030D-6E8A-4147-A177-3AD203B41FA5}">
                      <a16:colId xmlns:a16="http://schemas.microsoft.com/office/drawing/2014/main" val="98896097"/>
                    </a:ext>
                  </a:extLst>
                </a:gridCol>
              </a:tblGrid>
              <a:tr h="359432">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Input</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434338">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934523">
                <a:tc>
                  <a:txBody>
                    <a:bodyPr/>
                    <a:lstStyle/>
                    <a:p>
                      <a:r>
                        <a:rPr kumimoji="1" lang="en-US" altLang="ja-JP" sz="1800">
                          <a:latin typeface="Courier New" panose="02070309020205020404" pitchFamily="49" charset="0"/>
                          <a:cs typeface="Courier New" panose="02070309020205020404" pitchFamily="49" charset="0"/>
                        </a:rPr>
                        <a:t>+getFood():String</a:t>
                      </a:r>
                    </a:p>
                    <a:p>
                      <a:r>
                        <a:rPr kumimoji="1" lang="en-US" altLang="ja-JP" sz="1800">
                          <a:latin typeface="Courier New" panose="02070309020205020404" pitchFamily="49" charset="0"/>
                          <a:cs typeface="Courier New" panose="02070309020205020404" pitchFamily="49" charset="0"/>
                        </a:rPr>
                        <a:t>+getInput():ArrayList&lt;Food&gt;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6" name="図 5" descr="テキスト&#10;&#10;自動的に生成された説明">
            <a:extLst>
              <a:ext uri="{FF2B5EF4-FFF2-40B4-BE49-F238E27FC236}">
                <a16:creationId xmlns:a16="http://schemas.microsoft.com/office/drawing/2014/main" id="{8470DDDD-20A5-82EA-4D4D-78263EBF4262}"/>
              </a:ext>
            </a:extLst>
          </p:cNvPr>
          <p:cNvPicPr>
            <a:picLocks noChangeAspect="1"/>
          </p:cNvPicPr>
          <p:nvPr/>
        </p:nvPicPr>
        <p:blipFill rotWithShape="1">
          <a:blip r:embed="rId2">
            <a:extLst>
              <a:ext uri="{28A0092B-C50C-407E-A947-70E740481C1C}">
                <a14:useLocalDpi xmlns:a14="http://schemas.microsoft.com/office/drawing/2010/main" val="0"/>
              </a:ext>
            </a:extLst>
          </a:blip>
          <a:srcRect l="493" t="8843" r="34567" b="10681"/>
          <a:stretch/>
        </p:blipFill>
        <p:spPr>
          <a:xfrm>
            <a:off x="4033519" y="951131"/>
            <a:ext cx="8016240" cy="5588000"/>
          </a:xfrm>
          <a:prstGeom prst="rect">
            <a:avLst/>
          </a:prstGeom>
        </p:spPr>
      </p:pic>
    </p:spTree>
    <p:extLst>
      <p:ext uri="{BB962C8B-B14F-4D97-AF65-F5344CB8AC3E}">
        <p14:creationId xmlns:p14="http://schemas.microsoft.com/office/powerpoint/2010/main" val="2316452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(Out</a:t>
            </a:r>
            <a:r>
              <a:rPr lang="en-US" altLang="ja-JP" sz="3600"/>
              <a:t>put</a:t>
            </a:r>
            <a:r>
              <a:rPr kumimoji="1" lang="en-US" altLang="ja-JP" sz="3600"/>
              <a:t>.java)</a:t>
            </a:r>
            <a:endParaRPr kumimoji="1" lang="ja-JP" altLang="en-US" sz="3600"/>
          </a:p>
        </p:txBody>
      </p:sp>
      <p:graphicFrame>
        <p:nvGraphicFramePr>
          <p:cNvPr id="2" name="表 1">
            <a:extLst>
              <a:ext uri="{FF2B5EF4-FFF2-40B4-BE49-F238E27FC236}">
                <a16:creationId xmlns:a16="http://schemas.microsoft.com/office/drawing/2014/main" id="{4C768F77-956B-EDF2-0710-C29CB4388423}"/>
              </a:ext>
            </a:extLst>
          </p:cNvPr>
          <p:cNvGraphicFramePr>
            <a:graphicFrameLocks noGrp="1"/>
          </p:cNvGraphicFramePr>
          <p:nvPr>
            <p:extLst>
              <p:ext uri="{D42A27DB-BD31-4B8C-83A1-F6EECF244321}">
                <p14:modId xmlns:p14="http://schemas.microsoft.com/office/powerpoint/2010/main" val="4262611638"/>
              </p:ext>
            </p:extLst>
          </p:nvPr>
        </p:nvGraphicFramePr>
        <p:xfrm>
          <a:off x="386080" y="1102360"/>
          <a:ext cx="4460240" cy="2326640"/>
        </p:xfrm>
        <a:graphic>
          <a:graphicData uri="http://schemas.openxmlformats.org/drawingml/2006/table">
            <a:tbl>
              <a:tblPr firstRow="1" bandRow="1">
                <a:tableStyleId>{5C22544A-7EE6-4342-B048-85BDC9FD1C3A}</a:tableStyleId>
              </a:tblPr>
              <a:tblGrid>
                <a:gridCol w="4460240">
                  <a:extLst>
                    <a:ext uri="{9D8B030D-6E8A-4147-A177-3AD203B41FA5}">
                      <a16:colId xmlns:a16="http://schemas.microsoft.com/office/drawing/2014/main" val="98896097"/>
                    </a:ext>
                  </a:extLst>
                </a:gridCol>
              </a:tblGrid>
              <a:tr h="476543">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Output</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381235">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1468862">
                <a:tc>
                  <a:txBody>
                    <a:bodyPr/>
                    <a:lstStyle/>
                    <a:p>
                      <a:r>
                        <a:rPr kumimoji="1" lang="en-US" altLang="ja-JP" sz="1800">
                          <a:latin typeface="Courier New" panose="02070309020205020404" pitchFamily="49" charset="0"/>
                          <a:cs typeface="Courier New" panose="02070309020205020404" pitchFamily="49" charset="0"/>
                        </a:rPr>
                        <a:t>+printTitle(title:String):void</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latin typeface="Courier New" panose="02070309020205020404" pitchFamily="49" charset="0"/>
                          <a:cs typeface="Courier New" panose="02070309020205020404" pitchFamily="49" charset="0"/>
                        </a:rPr>
                        <a:t>+printURL(url:String):void</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latin typeface="Courier New" panose="02070309020205020404" pitchFamily="49" charset="0"/>
                          <a:cs typeface="Courier New" panose="02070309020205020404" pitchFamily="49" charset="0"/>
                        </a:rPr>
                        <a:t>+printIngredients(names:ArrayList&lt;String&gt;,quantities:ArrayList&lt;String&gt;):void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7" name="図 6" descr="テキスト&#10;&#10;自動的に生成された説明">
            <a:extLst>
              <a:ext uri="{FF2B5EF4-FFF2-40B4-BE49-F238E27FC236}">
                <a16:creationId xmlns:a16="http://schemas.microsoft.com/office/drawing/2014/main" id="{8E120650-9D1E-06FB-09D9-EDFF7A3DABF3}"/>
              </a:ext>
            </a:extLst>
          </p:cNvPr>
          <p:cNvPicPr>
            <a:picLocks noChangeAspect="1"/>
          </p:cNvPicPr>
          <p:nvPr/>
        </p:nvPicPr>
        <p:blipFill rotWithShape="1">
          <a:blip r:embed="rId2">
            <a:extLst>
              <a:ext uri="{28A0092B-C50C-407E-A947-70E740481C1C}">
                <a14:useLocalDpi xmlns:a14="http://schemas.microsoft.com/office/drawing/2010/main" val="0"/>
              </a:ext>
            </a:extLst>
          </a:blip>
          <a:srcRect l="666" t="9186" r="12250" b="43852"/>
          <a:stretch/>
        </p:blipFill>
        <p:spPr>
          <a:xfrm>
            <a:off x="386080" y="3580229"/>
            <a:ext cx="10617200" cy="3220720"/>
          </a:xfrm>
          <a:prstGeom prst="rect">
            <a:avLst/>
          </a:prstGeom>
        </p:spPr>
      </p:pic>
    </p:spTree>
    <p:extLst>
      <p:ext uri="{BB962C8B-B14F-4D97-AF65-F5344CB8AC3E}">
        <p14:creationId xmlns:p14="http://schemas.microsoft.com/office/powerpoint/2010/main" val="30456114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39" y="304800"/>
            <a:ext cx="8623011"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SearchThings</a:t>
            </a:r>
            <a:r>
              <a:rPr kumimoji="1" lang="en-US" altLang="ja-JP" sz="3600"/>
              <a:t>.java)(1)</a:t>
            </a:r>
            <a:endParaRPr kumimoji="1" lang="ja-JP" altLang="en-US" sz="3600"/>
          </a:p>
        </p:txBody>
      </p:sp>
      <p:graphicFrame>
        <p:nvGraphicFramePr>
          <p:cNvPr id="4" name="表 3">
            <a:extLst>
              <a:ext uri="{FF2B5EF4-FFF2-40B4-BE49-F238E27FC236}">
                <a16:creationId xmlns:a16="http://schemas.microsoft.com/office/drawing/2014/main" id="{8726C045-1DA2-2221-8147-86679DC3A491}"/>
              </a:ext>
            </a:extLst>
          </p:cNvPr>
          <p:cNvGraphicFramePr>
            <a:graphicFrameLocks noGrp="1"/>
          </p:cNvGraphicFramePr>
          <p:nvPr>
            <p:extLst>
              <p:ext uri="{D42A27DB-BD31-4B8C-83A1-F6EECF244321}">
                <p14:modId xmlns:p14="http://schemas.microsoft.com/office/powerpoint/2010/main" val="3697079603"/>
              </p:ext>
            </p:extLst>
          </p:nvPr>
        </p:nvGraphicFramePr>
        <p:xfrm>
          <a:off x="299453" y="951130"/>
          <a:ext cx="4242067" cy="4860389"/>
        </p:xfrm>
        <a:graphic>
          <a:graphicData uri="http://schemas.openxmlformats.org/drawingml/2006/table">
            <a:tbl>
              <a:tblPr firstRow="1" bandRow="1">
                <a:tableStyleId>{5C22544A-7EE6-4342-B048-85BDC9FD1C3A}</a:tableStyleId>
              </a:tblPr>
              <a:tblGrid>
                <a:gridCol w="4242067">
                  <a:extLst>
                    <a:ext uri="{9D8B030D-6E8A-4147-A177-3AD203B41FA5}">
                      <a16:colId xmlns:a16="http://schemas.microsoft.com/office/drawing/2014/main" val="98896097"/>
                    </a:ext>
                  </a:extLst>
                </a:gridCol>
              </a:tblGrid>
              <a:tr h="525529">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SearchThings</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420423">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3914437">
                <a:tc>
                  <a:txBody>
                    <a:bodyPr/>
                    <a:lstStyle/>
                    <a:p>
                      <a:r>
                        <a:rPr kumimoji="1" lang="en-US" altLang="ja-JP" sz="1800">
                          <a:solidFill>
                            <a:srgbClr val="FF0000"/>
                          </a:solidFill>
                          <a:latin typeface="Courier New" panose="02070309020205020404" pitchFamily="49" charset="0"/>
                          <a:cs typeface="Courier New" panose="02070309020205020404" pitchFamily="49" charset="0"/>
                        </a:rPr>
                        <a:t>+getSearchName(list:ArrayList&lt;Food&gt;):StringBuffer</a:t>
                      </a:r>
                    </a:p>
                    <a:p>
                      <a:r>
                        <a:rPr kumimoji="1" lang="en-US" altLang="ja-JP" sz="1800">
                          <a:solidFill>
                            <a:srgbClr val="FF0000"/>
                          </a:solidFill>
                          <a:latin typeface="Courier New" panose="02070309020205020404" pitchFamily="49" charset="0"/>
                          <a:cs typeface="Courier New" panose="02070309020205020404" pitchFamily="49" charset="0"/>
                        </a:rPr>
                        <a:t>+getURLs(doc:Document):ArrayList&lt;String&gt;</a:t>
                      </a:r>
                    </a:p>
                    <a:p>
                      <a:r>
                        <a:rPr kumimoji="1" lang="en-US" altLang="ja-JP" sz="1800">
                          <a:latin typeface="Courier New" panose="02070309020205020404" pitchFamily="49" charset="0"/>
                          <a:cs typeface="Courier New" panose="02070309020205020404" pitchFamily="49" charset="0"/>
                        </a:rPr>
                        <a:t>+getTitles(doc:Document):ArrayList&lt;String&gt;</a:t>
                      </a:r>
                    </a:p>
                    <a:p>
                      <a:r>
                        <a:rPr kumimoji="1" lang="en-US" altLang="ja-JP" sz="1800">
                          <a:latin typeface="Courier New" panose="02070309020205020404" pitchFamily="49" charset="0"/>
                          <a:cs typeface="Courier New" panose="02070309020205020404" pitchFamily="49" charset="0"/>
                        </a:rPr>
                        <a:t>+getIngredientNames(doc2:Document):ArrayList&lt;String&gt;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latin typeface="Courier New" panose="02070309020205020404" pitchFamily="49" charset="0"/>
                          <a:cs typeface="Courier New" panose="02070309020205020404" pitchFamily="49" charset="0"/>
                        </a:rPr>
                        <a:t>+getIngredientQuantites(doc2:Document):ArrayList&lt;String&gt;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latin typeface="Courier New" panose="02070309020205020404" pitchFamily="49" charset="0"/>
                          <a:cs typeface="Courier New" panose="02070309020205020404" pitchFamily="49" charset="0"/>
                        </a:rPr>
                        <a:t>+getSearchFoodNumber(s:String,list:ArrayList&lt;Food&gt;):int</a:t>
                      </a:r>
                    </a:p>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6" name="図 5" descr="グラフィカル ユーザー インターフェイス, テキスト&#10;&#10;自動的に生成された説明">
            <a:extLst>
              <a:ext uri="{FF2B5EF4-FFF2-40B4-BE49-F238E27FC236}">
                <a16:creationId xmlns:a16="http://schemas.microsoft.com/office/drawing/2014/main" id="{93E9410A-5FFF-6EFB-6276-6D4853F8FA53}"/>
              </a:ext>
            </a:extLst>
          </p:cNvPr>
          <p:cNvPicPr>
            <a:picLocks noChangeAspect="1"/>
          </p:cNvPicPr>
          <p:nvPr/>
        </p:nvPicPr>
        <p:blipFill rotWithShape="1">
          <a:blip r:embed="rId2">
            <a:extLst>
              <a:ext uri="{28A0092B-C50C-407E-A947-70E740481C1C}">
                <a14:useLocalDpi xmlns:a14="http://schemas.microsoft.com/office/drawing/2010/main" val="0"/>
              </a:ext>
            </a:extLst>
          </a:blip>
          <a:srcRect t="8889" r="48833" b="11111"/>
          <a:stretch/>
        </p:blipFill>
        <p:spPr>
          <a:xfrm>
            <a:off x="4927600" y="951130"/>
            <a:ext cx="6238240" cy="5486400"/>
          </a:xfrm>
          <a:prstGeom prst="rect">
            <a:avLst/>
          </a:prstGeom>
        </p:spPr>
      </p:pic>
    </p:spTree>
    <p:extLst>
      <p:ext uri="{BB962C8B-B14F-4D97-AF65-F5344CB8AC3E}">
        <p14:creationId xmlns:p14="http://schemas.microsoft.com/office/powerpoint/2010/main" val="17441923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39" y="304800"/>
            <a:ext cx="8623011"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SearchThings</a:t>
            </a:r>
            <a:r>
              <a:rPr kumimoji="1" lang="en-US" altLang="ja-JP" sz="3600"/>
              <a:t>.java)(2)</a:t>
            </a:r>
            <a:endParaRPr kumimoji="1" lang="ja-JP" altLang="en-US" sz="3600"/>
          </a:p>
        </p:txBody>
      </p:sp>
      <p:graphicFrame>
        <p:nvGraphicFramePr>
          <p:cNvPr id="4" name="表 3">
            <a:extLst>
              <a:ext uri="{FF2B5EF4-FFF2-40B4-BE49-F238E27FC236}">
                <a16:creationId xmlns:a16="http://schemas.microsoft.com/office/drawing/2014/main" id="{8726C045-1DA2-2221-8147-86679DC3A491}"/>
              </a:ext>
            </a:extLst>
          </p:cNvPr>
          <p:cNvGraphicFramePr>
            <a:graphicFrameLocks noGrp="1"/>
          </p:cNvGraphicFramePr>
          <p:nvPr>
            <p:extLst>
              <p:ext uri="{D42A27DB-BD31-4B8C-83A1-F6EECF244321}">
                <p14:modId xmlns:p14="http://schemas.microsoft.com/office/powerpoint/2010/main" val="3898684872"/>
              </p:ext>
            </p:extLst>
          </p:nvPr>
        </p:nvGraphicFramePr>
        <p:xfrm>
          <a:off x="299453" y="951130"/>
          <a:ext cx="4242067" cy="4860389"/>
        </p:xfrm>
        <a:graphic>
          <a:graphicData uri="http://schemas.openxmlformats.org/drawingml/2006/table">
            <a:tbl>
              <a:tblPr firstRow="1" bandRow="1">
                <a:tableStyleId>{5C22544A-7EE6-4342-B048-85BDC9FD1C3A}</a:tableStyleId>
              </a:tblPr>
              <a:tblGrid>
                <a:gridCol w="4242067">
                  <a:extLst>
                    <a:ext uri="{9D8B030D-6E8A-4147-A177-3AD203B41FA5}">
                      <a16:colId xmlns:a16="http://schemas.microsoft.com/office/drawing/2014/main" val="98896097"/>
                    </a:ext>
                  </a:extLst>
                </a:gridCol>
              </a:tblGrid>
              <a:tr h="525529">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SearchThings</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420423">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3914437">
                <a:tc>
                  <a:txBody>
                    <a:bodyPr/>
                    <a:lstStyle/>
                    <a:p>
                      <a:r>
                        <a:rPr kumimoji="1" lang="en-US" altLang="ja-JP" sz="1800">
                          <a:solidFill>
                            <a:schemeClr val="tx1"/>
                          </a:solidFill>
                          <a:latin typeface="Courier New" panose="02070309020205020404" pitchFamily="49" charset="0"/>
                          <a:cs typeface="Courier New" panose="02070309020205020404" pitchFamily="49" charset="0"/>
                        </a:rPr>
                        <a:t>+getSearchName(list:ArrayList&lt;Food&gt;):StringBuffer</a:t>
                      </a:r>
                    </a:p>
                    <a:p>
                      <a:r>
                        <a:rPr kumimoji="1" lang="en-US" altLang="ja-JP" sz="1800">
                          <a:solidFill>
                            <a:schemeClr val="tx1"/>
                          </a:solidFill>
                          <a:latin typeface="Courier New" panose="02070309020205020404" pitchFamily="49" charset="0"/>
                          <a:cs typeface="Courier New" panose="02070309020205020404" pitchFamily="49" charset="0"/>
                        </a:rPr>
                        <a:t>+getURLs(doc:Document):ArrayList&lt;String&gt;</a:t>
                      </a:r>
                    </a:p>
                    <a:p>
                      <a:r>
                        <a:rPr kumimoji="1" lang="en-US" altLang="ja-JP" sz="1800">
                          <a:solidFill>
                            <a:srgbClr val="FF0000"/>
                          </a:solidFill>
                          <a:latin typeface="Courier New" panose="02070309020205020404" pitchFamily="49" charset="0"/>
                          <a:cs typeface="Courier New" panose="02070309020205020404" pitchFamily="49" charset="0"/>
                        </a:rPr>
                        <a:t>+getTitles(doc:Document):ArrayList&lt;String&gt;</a:t>
                      </a:r>
                    </a:p>
                    <a:p>
                      <a:r>
                        <a:rPr kumimoji="1" lang="en-US" altLang="ja-JP" sz="1800">
                          <a:solidFill>
                            <a:srgbClr val="FF0000"/>
                          </a:solidFill>
                          <a:latin typeface="Courier New" panose="02070309020205020404" pitchFamily="49" charset="0"/>
                          <a:cs typeface="Courier New" panose="02070309020205020404" pitchFamily="49" charset="0"/>
                        </a:rPr>
                        <a:t>+getIngredientNames(doc2:Document):ArrayList&lt;String&gt;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solidFill>
                            <a:srgbClr val="FF0000"/>
                          </a:solidFill>
                          <a:latin typeface="Courier New" panose="02070309020205020404" pitchFamily="49" charset="0"/>
                          <a:cs typeface="Courier New" panose="02070309020205020404" pitchFamily="49" charset="0"/>
                        </a:rPr>
                        <a:t>+getIngredientQuantites(doc2:Document):ArrayList&lt;String&gt;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solidFill>
                            <a:srgbClr val="FF0000"/>
                          </a:solidFill>
                          <a:latin typeface="Courier New" panose="02070309020205020404" pitchFamily="49" charset="0"/>
                          <a:cs typeface="Courier New" panose="02070309020205020404" pitchFamily="49" charset="0"/>
                        </a:rPr>
                        <a:t>+getSearchFoodNumber(s:String,list:ArrayList&lt;Food&gt;):int</a:t>
                      </a:r>
                    </a:p>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5" name="図 4" descr="グラフィカル ユーザー インターフェイス, テキスト&#10;&#10;自動的に生成された説明">
            <a:extLst>
              <a:ext uri="{FF2B5EF4-FFF2-40B4-BE49-F238E27FC236}">
                <a16:creationId xmlns:a16="http://schemas.microsoft.com/office/drawing/2014/main" id="{2E0E36E4-4973-361F-7688-3CB4D34B6E75}"/>
              </a:ext>
            </a:extLst>
          </p:cNvPr>
          <p:cNvPicPr>
            <a:picLocks noChangeAspect="1"/>
          </p:cNvPicPr>
          <p:nvPr/>
        </p:nvPicPr>
        <p:blipFill rotWithShape="1">
          <a:blip r:embed="rId3">
            <a:extLst>
              <a:ext uri="{28A0092B-C50C-407E-A947-70E740481C1C}">
                <a14:useLocalDpi xmlns:a14="http://schemas.microsoft.com/office/drawing/2010/main" val="0"/>
              </a:ext>
            </a:extLst>
          </a:blip>
          <a:srcRect l="316" t="30426" r="60570" b="16293"/>
          <a:stretch/>
        </p:blipFill>
        <p:spPr>
          <a:xfrm>
            <a:off x="4600496" y="868102"/>
            <a:ext cx="7292051" cy="5587466"/>
          </a:xfrm>
          <a:prstGeom prst="rect">
            <a:avLst/>
          </a:prstGeom>
        </p:spPr>
      </p:pic>
    </p:spTree>
    <p:extLst>
      <p:ext uri="{BB962C8B-B14F-4D97-AF65-F5344CB8AC3E}">
        <p14:creationId xmlns:p14="http://schemas.microsoft.com/office/powerpoint/2010/main" val="8004585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5C6936-FE5D-CCB1-3C88-AE0E80B32D91}"/>
              </a:ext>
            </a:extLst>
          </p:cNvPr>
          <p:cNvSpPr>
            <a:spLocks noGrp="1"/>
          </p:cNvSpPr>
          <p:nvPr>
            <p:ph type="title"/>
          </p:nvPr>
        </p:nvSpPr>
        <p:spPr/>
        <p:txBody>
          <a:bodyPr/>
          <a:lstStyle/>
          <a:p>
            <a:r>
              <a:rPr lang="ja-JP" altLang="en-US"/>
              <a:t>今後の課題①</a:t>
            </a:r>
            <a:endParaRPr kumimoji="1" lang="ja-JP" altLang="en-US"/>
          </a:p>
        </p:txBody>
      </p:sp>
      <p:sp>
        <p:nvSpPr>
          <p:cNvPr id="3" name="コンテンツ プレースホルダー 2">
            <a:extLst>
              <a:ext uri="{FF2B5EF4-FFF2-40B4-BE49-F238E27FC236}">
                <a16:creationId xmlns:a16="http://schemas.microsoft.com/office/drawing/2014/main" id="{1B1F12E0-8892-15B0-A6DD-C0124E972C4F}"/>
              </a:ext>
            </a:extLst>
          </p:cNvPr>
          <p:cNvSpPr>
            <a:spLocks noGrp="1"/>
          </p:cNvSpPr>
          <p:nvPr>
            <p:ph idx="1"/>
          </p:nvPr>
        </p:nvSpPr>
        <p:spPr>
          <a:xfrm>
            <a:off x="838200" y="1825625"/>
            <a:ext cx="10515600" cy="4667250"/>
          </a:xfrm>
        </p:spPr>
        <p:txBody>
          <a:bodyPr/>
          <a:lstStyle/>
          <a:p>
            <a:pPr marL="0" indent="0">
              <a:buNone/>
            </a:pPr>
            <a:r>
              <a:rPr kumimoji="1" lang="ja-JP" altLang="en-US"/>
              <a:t>・システム利用者が居れたデータをデータベースに保存し、自動で検索、保存する所までは至っていない。</a:t>
            </a:r>
            <a:endParaRPr kumimoji="1" lang="en-US" altLang="ja-JP"/>
          </a:p>
          <a:p>
            <a:pPr marL="0" indent="0">
              <a:buNone/>
            </a:pPr>
            <a:r>
              <a:rPr lang="ja-JP" altLang="en-US"/>
              <a:t>→</a:t>
            </a:r>
            <a:r>
              <a:rPr lang="ja-JP" altLang="en-US">
                <a:solidFill>
                  <a:srgbClr val="FF0000"/>
                </a:solidFill>
              </a:rPr>
              <a:t>日付から自動でクローリングをして保存できるようにする。</a:t>
            </a:r>
            <a:endParaRPr lang="en-US" altLang="ja-JP">
              <a:solidFill>
                <a:srgbClr val="FF0000"/>
              </a:solidFill>
            </a:endParaRPr>
          </a:p>
          <a:p>
            <a:pPr marL="0" indent="0">
              <a:buNone/>
            </a:pPr>
            <a:r>
              <a:rPr lang="ja-JP" altLang="en-US"/>
              <a:t>・現在は消費者庁のキッチンだけがクローリングの対象である。</a:t>
            </a:r>
            <a:endParaRPr lang="en-US" altLang="ja-JP"/>
          </a:p>
          <a:p>
            <a:pPr marL="0" indent="0">
              <a:buNone/>
            </a:pPr>
            <a:r>
              <a:rPr lang="ja-JP" altLang="en-US"/>
              <a:t>→</a:t>
            </a:r>
            <a:r>
              <a:rPr lang="ja-JP" altLang="en-US">
                <a:solidFill>
                  <a:srgbClr val="FF0000"/>
                </a:solidFill>
              </a:rPr>
              <a:t>消費者庁のキッチンだけでは検索結果が出ないこともあるため、他のレシピ考案者からでも食品ロス削減レシピをクローリングできるようにする。</a:t>
            </a:r>
            <a:endParaRPr lang="en-US" altLang="ja-JP">
              <a:solidFill>
                <a:srgbClr val="FF0000"/>
              </a:solidFill>
            </a:endParaRPr>
          </a:p>
          <a:p>
            <a:pPr marL="0" indent="0">
              <a:buNone/>
            </a:pPr>
            <a:endParaRPr lang="en-US" altLang="ja-JP"/>
          </a:p>
          <a:p>
            <a:pPr marL="0" indent="0">
              <a:buNone/>
            </a:pPr>
            <a:endParaRPr lang="en-US" altLang="ja-JP"/>
          </a:p>
        </p:txBody>
      </p:sp>
    </p:spTree>
    <p:extLst>
      <p:ext uri="{BB962C8B-B14F-4D97-AF65-F5344CB8AC3E}">
        <p14:creationId xmlns:p14="http://schemas.microsoft.com/office/powerpoint/2010/main" val="14699959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5C6936-FE5D-CCB1-3C88-AE0E80B32D91}"/>
              </a:ext>
            </a:extLst>
          </p:cNvPr>
          <p:cNvSpPr>
            <a:spLocks noGrp="1"/>
          </p:cNvSpPr>
          <p:nvPr>
            <p:ph type="title"/>
          </p:nvPr>
        </p:nvSpPr>
        <p:spPr/>
        <p:txBody>
          <a:bodyPr/>
          <a:lstStyle/>
          <a:p>
            <a:r>
              <a:rPr lang="ja-JP" altLang="en-US"/>
              <a:t>今後の課題②</a:t>
            </a:r>
            <a:endParaRPr kumimoji="1" lang="ja-JP" altLang="en-US"/>
          </a:p>
        </p:txBody>
      </p:sp>
      <p:sp>
        <p:nvSpPr>
          <p:cNvPr id="3" name="コンテンツ プレースホルダー 2">
            <a:extLst>
              <a:ext uri="{FF2B5EF4-FFF2-40B4-BE49-F238E27FC236}">
                <a16:creationId xmlns:a16="http://schemas.microsoft.com/office/drawing/2014/main" id="{1B1F12E0-8892-15B0-A6DD-C0124E972C4F}"/>
              </a:ext>
            </a:extLst>
          </p:cNvPr>
          <p:cNvSpPr>
            <a:spLocks noGrp="1"/>
          </p:cNvSpPr>
          <p:nvPr>
            <p:ph idx="1"/>
          </p:nvPr>
        </p:nvSpPr>
        <p:spPr>
          <a:xfrm>
            <a:off x="711200" y="1825625"/>
            <a:ext cx="10642600" cy="4667250"/>
          </a:xfrm>
        </p:spPr>
        <p:txBody>
          <a:bodyPr/>
          <a:lstStyle/>
          <a:p>
            <a:pPr marL="0" indent="0">
              <a:buNone/>
            </a:pPr>
            <a:r>
              <a:rPr kumimoji="1" lang="ja-JP" altLang="en-US"/>
              <a:t>・変数名の置き方が雑であること、計算量が大きい所が存在する。</a:t>
            </a:r>
            <a:endParaRPr kumimoji="1" lang="en-US" altLang="ja-JP"/>
          </a:p>
          <a:p>
            <a:pPr marL="0" indent="0">
              <a:buNone/>
            </a:pPr>
            <a:r>
              <a:rPr lang="ja-JP" altLang="en-US"/>
              <a:t>→</a:t>
            </a:r>
            <a:r>
              <a:rPr lang="ja-JP" altLang="en-US">
                <a:solidFill>
                  <a:srgbClr val="FF0000"/>
                </a:solidFill>
              </a:rPr>
              <a:t>変数名の見直しや、</a:t>
            </a:r>
            <a:r>
              <a:rPr lang="en-US" altLang="ja-JP">
                <a:solidFill>
                  <a:srgbClr val="FF0000"/>
                </a:solidFill>
              </a:rPr>
              <a:t>SearchThings</a:t>
            </a:r>
            <a:r>
              <a:rPr lang="ja-JP" altLang="en-US">
                <a:solidFill>
                  <a:srgbClr val="FF0000"/>
                </a:solidFill>
              </a:rPr>
              <a:t>の</a:t>
            </a:r>
            <a:r>
              <a:rPr lang="en-US" altLang="ja-JP">
                <a:solidFill>
                  <a:srgbClr val="FF0000"/>
                </a:solidFill>
              </a:rPr>
              <a:t>getURLs</a:t>
            </a:r>
            <a:r>
              <a:rPr lang="ja-JP" altLang="en-US">
                <a:solidFill>
                  <a:srgbClr val="FF0000"/>
                </a:solidFill>
              </a:rPr>
              <a:t>メソッドのリファクタリングをする。</a:t>
            </a:r>
            <a:endParaRPr lang="en-US" altLang="ja-JP">
              <a:solidFill>
                <a:srgbClr val="FF0000"/>
              </a:solidFill>
            </a:endParaRPr>
          </a:p>
          <a:p>
            <a:pPr marL="0" indent="0">
              <a:buNone/>
            </a:pPr>
            <a:r>
              <a:rPr lang="ja-JP" altLang="en-US"/>
              <a:t>・使わないプログラムや内容が被っているプログラムが存在している。</a:t>
            </a:r>
            <a:endParaRPr lang="en-US" altLang="ja-JP"/>
          </a:p>
          <a:p>
            <a:pPr marL="0" indent="0">
              <a:buNone/>
            </a:pPr>
            <a:r>
              <a:rPr lang="ja-JP" altLang="en-US"/>
              <a:t>→</a:t>
            </a:r>
            <a:r>
              <a:rPr lang="ja-JP" altLang="en-US">
                <a:solidFill>
                  <a:srgbClr val="FF0000"/>
                </a:solidFill>
              </a:rPr>
              <a:t>今後使う可能性があるため、一定期間はそのままにし使用しない場合は外す。</a:t>
            </a:r>
            <a:endParaRPr lang="en-US" altLang="ja-JP">
              <a:solidFill>
                <a:srgbClr val="FF0000"/>
              </a:solidFill>
            </a:endParaRPr>
          </a:p>
          <a:p>
            <a:pPr marL="0" indent="0">
              <a:buNone/>
            </a:pPr>
            <a:endParaRPr lang="en-US" altLang="ja-JP"/>
          </a:p>
        </p:txBody>
      </p:sp>
    </p:spTree>
    <p:extLst>
      <p:ext uri="{BB962C8B-B14F-4D97-AF65-F5344CB8AC3E}">
        <p14:creationId xmlns:p14="http://schemas.microsoft.com/office/powerpoint/2010/main" val="27693113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1548A2-65FF-47F3-DE1C-CD982AD6635B}"/>
              </a:ext>
            </a:extLst>
          </p:cNvPr>
          <p:cNvSpPr>
            <a:spLocks noGrp="1"/>
          </p:cNvSpPr>
          <p:nvPr>
            <p:ph type="title"/>
          </p:nvPr>
        </p:nvSpPr>
        <p:spPr/>
        <p:txBody>
          <a:bodyPr/>
          <a:lstStyle/>
          <a:p>
            <a:r>
              <a:rPr kumimoji="1" lang="ja-JP" altLang="en-US"/>
              <a:t>参考文献</a:t>
            </a:r>
          </a:p>
        </p:txBody>
      </p:sp>
      <p:sp>
        <p:nvSpPr>
          <p:cNvPr id="3" name="コンテンツ プレースホルダー 2">
            <a:extLst>
              <a:ext uri="{FF2B5EF4-FFF2-40B4-BE49-F238E27FC236}">
                <a16:creationId xmlns:a16="http://schemas.microsoft.com/office/drawing/2014/main" id="{C263F260-D950-33C1-252F-5D94642C80CB}"/>
              </a:ext>
            </a:extLst>
          </p:cNvPr>
          <p:cNvSpPr>
            <a:spLocks noGrp="1"/>
          </p:cNvSpPr>
          <p:nvPr>
            <p:ph idx="1"/>
          </p:nvPr>
        </p:nvSpPr>
        <p:spPr>
          <a:xfrm>
            <a:off x="838200" y="1825625"/>
            <a:ext cx="10515600" cy="4351338"/>
          </a:xfrm>
        </p:spPr>
        <p:txBody>
          <a:bodyPr/>
          <a:lstStyle/>
          <a:p>
            <a:r>
              <a:rPr kumimoji="1" lang="ja-JP" altLang="en-US"/>
              <a:t>図</a:t>
            </a:r>
            <a:r>
              <a:rPr kumimoji="1" lang="en-US" altLang="ja-JP"/>
              <a:t>1:</a:t>
            </a:r>
            <a:r>
              <a:rPr kumimoji="1" lang="ja-JP" altLang="en-US"/>
              <a:t>農林水産省</a:t>
            </a:r>
            <a:r>
              <a:rPr kumimoji="1" lang="en-US" altLang="ja-JP"/>
              <a:t>,</a:t>
            </a:r>
            <a:r>
              <a:rPr kumimoji="1" lang="ja-JP" altLang="en-US"/>
              <a:t>食品ロスとは</a:t>
            </a:r>
            <a:r>
              <a:rPr kumimoji="1" lang="en-US" altLang="ja-JP"/>
              <a:t>,</a:t>
            </a:r>
            <a:r>
              <a:rPr kumimoji="1" lang="ja-JP" altLang="en-US"/>
              <a:t>“</a:t>
            </a:r>
            <a:r>
              <a:rPr kumimoji="1" lang="en-US" altLang="ja-JP">
                <a:hlinkClick r:id="rId2"/>
              </a:rPr>
              <a:t>https://www.maff.go.jp/j/shokusan/recycle/syoku_loss/161227_4.html</a:t>
            </a:r>
            <a:r>
              <a:rPr kumimoji="1" lang="en-US" altLang="ja-JP"/>
              <a:t>”,(</a:t>
            </a:r>
            <a:r>
              <a:rPr kumimoji="1" lang="ja-JP" altLang="en-US"/>
              <a:t>参照日</a:t>
            </a:r>
            <a:r>
              <a:rPr kumimoji="1" lang="en-US" altLang="ja-JP"/>
              <a:t>:2022-12-25)</a:t>
            </a:r>
          </a:p>
          <a:p>
            <a:r>
              <a:rPr lang="ja-JP" altLang="en-US"/>
              <a:t>図</a:t>
            </a:r>
            <a:r>
              <a:rPr lang="en-US" altLang="ja-JP"/>
              <a:t>2:cookpad</a:t>
            </a:r>
            <a:r>
              <a:rPr kumimoji="1" lang="en-US" altLang="ja-JP"/>
              <a:t>,</a:t>
            </a:r>
            <a:r>
              <a:rPr lang="ja-JP" altLang="en-US"/>
              <a:t>消費者庁のキッチン</a:t>
            </a:r>
            <a:r>
              <a:rPr kumimoji="1" lang="en-US" altLang="ja-JP"/>
              <a:t>,</a:t>
            </a:r>
            <a:r>
              <a:rPr kumimoji="1" lang="ja-JP" altLang="en-US"/>
              <a:t>“</a:t>
            </a:r>
            <a:r>
              <a:rPr kumimoji="1" lang="en-US" altLang="ja-JP"/>
              <a:t>https://cookpad.com/kitchen/10421939”,(</a:t>
            </a:r>
            <a:r>
              <a:rPr kumimoji="1" lang="ja-JP" altLang="en-US"/>
              <a:t>参照日</a:t>
            </a:r>
            <a:r>
              <a:rPr kumimoji="1" lang="en-US" altLang="ja-JP"/>
              <a:t>:2022-12-25)</a:t>
            </a:r>
          </a:p>
          <a:p>
            <a:r>
              <a:rPr lang="ja-JP" altLang="en-US"/>
              <a:t>図</a:t>
            </a:r>
            <a:r>
              <a:rPr lang="en-US" altLang="ja-JP"/>
              <a:t>3:Jsoup</a:t>
            </a:r>
            <a:r>
              <a:rPr kumimoji="1" lang="en-US" altLang="ja-JP"/>
              <a:t>,Java HTML Parser,</a:t>
            </a:r>
            <a:r>
              <a:rPr kumimoji="1" lang="ja-JP" altLang="en-US"/>
              <a:t>“</a:t>
            </a:r>
            <a:r>
              <a:rPr kumimoji="1" lang="en-US" altLang="ja-JP"/>
              <a:t>https://jsoup.org/”,(</a:t>
            </a:r>
            <a:r>
              <a:rPr kumimoji="1" lang="ja-JP" altLang="en-US"/>
              <a:t>参照日</a:t>
            </a:r>
            <a:r>
              <a:rPr kumimoji="1" lang="en-US" altLang="ja-JP"/>
              <a:t>:2022-12-25)</a:t>
            </a:r>
          </a:p>
          <a:p>
            <a:endParaRPr kumimoji="1" lang="en-US" altLang="ja-JP"/>
          </a:p>
          <a:p>
            <a:endParaRPr kumimoji="1" lang="ja-JP" altLang="en-US"/>
          </a:p>
        </p:txBody>
      </p:sp>
    </p:spTree>
    <p:extLst>
      <p:ext uri="{BB962C8B-B14F-4D97-AF65-F5344CB8AC3E}">
        <p14:creationId xmlns:p14="http://schemas.microsoft.com/office/powerpoint/2010/main" val="3890881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B46A6E-AB5D-B209-6D01-B0E6553C8074}"/>
              </a:ext>
            </a:extLst>
          </p:cNvPr>
          <p:cNvSpPr>
            <a:spLocks noGrp="1"/>
          </p:cNvSpPr>
          <p:nvPr>
            <p:ph type="title"/>
          </p:nvPr>
        </p:nvSpPr>
        <p:spPr/>
        <p:txBody>
          <a:bodyPr/>
          <a:lstStyle/>
          <a:p>
            <a:r>
              <a:rPr kumimoji="1" lang="ja-JP" altLang="en-US"/>
              <a:t>システムでどう解決するか</a:t>
            </a:r>
          </a:p>
        </p:txBody>
      </p:sp>
      <p:sp>
        <p:nvSpPr>
          <p:cNvPr id="3" name="コンテンツ プレースホルダー 2">
            <a:extLst>
              <a:ext uri="{FF2B5EF4-FFF2-40B4-BE49-F238E27FC236}">
                <a16:creationId xmlns:a16="http://schemas.microsoft.com/office/drawing/2014/main" id="{9FC65A8F-7CC2-6248-AB9D-2A594E1576B8}"/>
              </a:ext>
            </a:extLst>
          </p:cNvPr>
          <p:cNvSpPr>
            <a:spLocks noGrp="1"/>
          </p:cNvSpPr>
          <p:nvPr>
            <p:ph idx="1"/>
          </p:nvPr>
        </p:nvSpPr>
        <p:spPr>
          <a:xfrm>
            <a:off x="838200" y="1562582"/>
            <a:ext cx="10515600" cy="4614381"/>
          </a:xfrm>
        </p:spPr>
        <p:txBody>
          <a:bodyPr>
            <a:normAutofit/>
          </a:bodyPr>
          <a:lstStyle/>
          <a:p>
            <a:pPr algn="l" rtl="0" fontAlgn="base"/>
            <a:r>
              <a:rPr lang="ja-JP" altLang="en-US" sz="3600" b="0" i="0">
                <a:solidFill>
                  <a:srgbClr val="000000"/>
                </a:solidFill>
                <a:effectLst/>
                <a:latin typeface="+mj-lt"/>
                <a:ea typeface="游明朝" panose="02020400000000000000" pitchFamily="18" charset="-128"/>
              </a:rPr>
              <a:t>消費者が賞味期限や消費期限が近いものを</a:t>
            </a:r>
            <a:r>
              <a:rPr lang="ja-JP" altLang="en-US" sz="3600" b="0" i="0">
                <a:solidFill>
                  <a:srgbClr val="FF0000"/>
                </a:solidFill>
                <a:effectLst/>
                <a:latin typeface="+mj-lt"/>
                <a:ea typeface="游明朝" panose="02020400000000000000" pitchFamily="18" charset="-128"/>
              </a:rPr>
              <a:t>できるだけ多く使用したレシピ</a:t>
            </a:r>
            <a:r>
              <a:rPr lang="ja-JP" altLang="en-US" sz="3600" b="0" i="0">
                <a:solidFill>
                  <a:srgbClr val="000000"/>
                </a:solidFill>
                <a:effectLst/>
                <a:latin typeface="+mj-lt"/>
                <a:ea typeface="游明朝" panose="02020400000000000000" pitchFamily="18" charset="-128"/>
              </a:rPr>
              <a:t>を表示する。</a:t>
            </a:r>
            <a:endParaRPr lang="en-US" altLang="ja-JP" sz="3600" b="0" i="0">
              <a:solidFill>
                <a:srgbClr val="000000"/>
              </a:solidFill>
              <a:effectLst/>
              <a:latin typeface="+mj-lt"/>
              <a:ea typeface="游明朝" panose="02020400000000000000" pitchFamily="18" charset="-128"/>
            </a:endParaRPr>
          </a:p>
          <a:p>
            <a:pPr marL="0" indent="0" algn="l" rtl="0" fontAlgn="base">
              <a:buNone/>
            </a:pPr>
            <a:r>
              <a:rPr lang="ja-JP" altLang="en-US" sz="3600">
                <a:solidFill>
                  <a:srgbClr val="000000"/>
                </a:solidFill>
                <a:latin typeface="+mj-lt"/>
                <a:ea typeface="游明朝" panose="02020400000000000000" pitchFamily="18" charset="-128"/>
              </a:rPr>
              <a:t>→</a:t>
            </a:r>
            <a:r>
              <a:rPr lang="ja-JP" altLang="en-US" sz="3600">
                <a:solidFill>
                  <a:srgbClr val="FF0000"/>
                </a:solidFill>
                <a:latin typeface="+mj-lt"/>
                <a:ea typeface="游明朝" panose="02020400000000000000" pitchFamily="18" charset="-128"/>
              </a:rPr>
              <a:t>「消費者庁のキッチン」</a:t>
            </a:r>
            <a:r>
              <a:rPr lang="ja-JP" altLang="en-US" sz="3600">
                <a:solidFill>
                  <a:srgbClr val="000000"/>
                </a:solidFill>
                <a:latin typeface="+mj-lt"/>
                <a:ea typeface="游明朝" panose="02020400000000000000" pitchFamily="18" charset="-128"/>
              </a:rPr>
              <a:t>の活用</a:t>
            </a:r>
            <a:endParaRPr lang="ja-JP" altLang="en-US" sz="3600" b="0" i="0">
              <a:solidFill>
                <a:srgbClr val="000000"/>
              </a:solidFill>
              <a:effectLst/>
              <a:latin typeface="+mj-lt"/>
              <a:ea typeface="Meiryo UI" panose="020B0604030504040204" pitchFamily="50" charset="-128"/>
            </a:endParaRPr>
          </a:p>
          <a:p>
            <a:pPr algn="l" rtl="0" fontAlgn="base"/>
            <a:r>
              <a:rPr lang="ja-JP" altLang="en-US" sz="3600" b="0" i="0">
                <a:solidFill>
                  <a:srgbClr val="000000"/>
                </a:solidFill>
                <a:effectLst/>
                <a:latin typeface="+mj-lt"/>
                <a:ea typeface="游明朝" panose="02020400000000000000" pitchFamily="18" charset="-128"/>
              </a:rPr>
              <a:t>「賞味期限近いもの」かつ「それを有効に使った料理</a:t>
            </a:r>
            <a:r>
              <a:rPr lang="ja-JP" altLang="en-US" sz="3600">
                <a:solidFill>
                  <a:srgbClr val="000000"/>
                </a:solidFill>
                <a:latin typeface="+mj-lt"/>
                <a:ea typeface="游明朝" panose="02020400000000000000" pitchFamily="18" charset="-128"/>
              </a:rPr>
              <a:t>」</a:t>
            </a:r>
            <a:r>
              <a:rPr lang="ja-JP" altLang="en-US" sz="3600" b="0" i="0">
                <a:solidFill>
                  <a:srgbClr val="000000"/>
                </a:solidFill>
                <a:effectLst/>
                <a:latin typeface="+mj-lt"/>
                <a:ea typeface="游明朝" panose="02020400000000000000" pitchFamily="18" charset="-128"/>
              </a:rPr>
              <a:t>を表示する。</a:t>
            </a:r>
            <a:endParaRPr lang="en-US" altLang="ja-JP" sz="3600" b="0" i="0">
              <a:solidFill>
                <a:srgbClr val="000000"/>
              </a:solidFill>
              <a:effectLst/>
              <a:latin typeface="+mj-lt"/>
              <a:ea typeface="游明朝" panose="02020400000000000000" pitchFamily="18" charset="-128"/>
            </a:endParaRPr>
          </a:p>
          <a:p>
            <a:pPr marL="0" indent="0" fontAlgn="base">
              <a:buNone/>
            </a:pPr>
            <a:r>
              <a:rPr lang="ja-JP" altLang="en-US" sz="3600">
                <a:solidFill>
                  <a:srgbClr val="000000"/>
                </a:solidFill>
                <a:ea typeface="游明朝" panose="02020400000000000000" pitchFamily="18" charset="-128"/>
              </a:rPr>
              <a:t>→</a:t>
            </a:r>
            <a:r>
              <a:rPr lang="ja-JP" altLang="en-US" sz="3600" b="0" i="0">
                <a:solidFill>
                  <a:srgbClr val="000000"/>
                </a:solidFill>
                <a:effectLst/>
                <a:ea typeface="游明朝" panose="02020400000000000000" pitchFamily="18" charset="-128"/>
              </a:rPr>
              <a:t>賞味期限を忘れそうな食品を登録し、消費者庁のキッチンからレシピをクローリングする。おすすめレシピとして表示と保存をするシステム。</a:t>
            </a:r>
            <a:endParaRPr lang="ja-JP" altLang="en-US" sz="3600" b="0" i="0">
              <a:solidFill>
                <a:srgbClr val="000000"/>
              </a:solidFill>
              <a:effectLst/>
              <a:latin typeface="+mj-lt"/>
              <a:ea typeface="Meiryo UI" panose="020B0604030504040204" pitchFamily="50" charset="-128"/>
            </a:endParaRPr>
          </a:p>
          <a:p>
            <a:pPr algn="l" rtl="0" fontAlgn="base"/>
            <a:endParaRPr lang="en-US" altLang="ja-JP" sz="3600" b="0" i="0">
              <a:solidFill>
                <a:srgbClr val="000000"/>
              </a:solidFill>
              <a:effectLst/>
              <a:latin typeface="+mj-lt"/>
              <a:ea typeface="游明朝" panose="02020400000000000000" pitchFamily="18" charset="-128"/>
            </a:endParaRPr>
          </a:p>
          <a:p>
            <a:endParaRPr kumimoji="1" lang="ja-JP" altLang="en-US"/>
          </a:p>
        </p:txBody>
      </p:sp>
    </p:spTree>
    <p:extLst>
      <p:ext uri="{BB962C8B-B14F-4D97-AF65-F5344CB8AC3E}">
        <p14:creationId xmlns:p14="http://schemas.microsoft.com/office/powerpoint/2010/main" val="2794741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465D43-8F99-E6F9-5844-0B3CDC04D143}"/>
              </a:ext>
            </a:extLst>
          </p:cNvPr>
          <p:cNvSpPr>
            <a:spLocks noGrp="1"/>
          </p:cNvSpPr>
          <p:nvPr>
            <p:ph type="title"/>
          </p:nvPr>
        </p:nvSpPr>
        <p:spPr/>
        <p:txBody>
          <a:bodyPr/>
          <a:lstStyle/>
          <a:p>
            <a:r>
              <a:rPr kumimoji="1" lang="ja-JP" altLang="en-US"/>
              <a:t>消費者庁のキッチンとは</a:t>
            </a:r>
          </a:p>
        </p:txBody>
      </p:sp>
      <p:pic>
        <p:nvPicPr>
          <p:cNvPr id="5" name="コンテンツ プレースホルダー 4" descr="グラフィカル ユーザー インターフェイス, Web サイト&#10;&#10;自動的に生成された説明">
            <a:extLst>
              <a:ext uri="{FF2B5EF4-FFF2-40B4-BE49-F238E27FC236}">
                <a16:creationId xmlns:a16="http://schemas.microsoft.com/office/drawing/2014/main" id="{2E374B93-4A44-AF1D-9547-1A857D9C73F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0529" t="16651" r="45798" b="22902"/>
          <a:stretch/>
        </p:blipFill>
        <p:spPr>
          <a:xfrm>
            <a:off x="6096000" y="1441862"/>
            <a:ext cx="5455920" cy="4247738"/>
          </a:xfrm>
        </p:spPr>
      </p:pic>
      <p:sp>
        <p:nvSpPr>
          <p:cNvPr id="6" name="テキスト ボックス 5">
            <a:extLst>
              <a:ext uri="{FF2B5EF4-FFF2-40B4-BE49-F238E27FC236}">
                <a16:creationId xmlns:a16="http://schemas.microsoft.com/office/drawing/2014/main" id="{0365C7D0-2064-A7B7-BEC5-0ADEC5F1D515}"/>
              </a:ext>
            </a:extLst>
          </p:cNvPr>
          <p:cNvSpPr txBox="1"/>
          <p:nvPr/>
        </p:nvSpPr>
        <p:spPr>
          <a:xfrm>
            <a:off x="111759" y="1690688"/>
            <a:ext cx="5659121" cy="4524315"/>
          </a:xfrm>
          <a:prstGeom prst="rect">
            <a:avLst/>
          </a:prstGeom>
          <a:noFill/>
        </p:spPr>
        <p:txBody>
          <a:bodyPr wrap="square" rtlCol="0">
            <a:spAutoFit/>
          </a:bodyPr>
          <a:lstStyle/>
          <a:p>
            <a:r>
              <a:rPr kumimoji="1" lang="ja-JP" altLang="en-US" sz="3200"/>
              <a:t>・公的機関である消費者庁が</a:t>
            </a:r>
            <a:r>
              <a:rPr kumimoji="1" lang="en-US" altLang="ja-JP" sz="3200"/>
              <a:t>cookpad</a:t>
            </a:r>
            <a:r>
              <a:rPr kumimoji="1" lang="ja-JP" altLang="en-US" sz="3200"/>
              <a:t>で食品ロスやアレルギーといった消費者の</a:t>
            </a:r>
            <a:r>
              <a:rPr lang="ja-JP" altLang="en-US" sz="3200"/>
              <a:t>身近な問題に役立つレシピを紹介するサイト。</a:t>
            </a:r>
            <a:endParaRPr lang="en-US" altLang="ja-JP" sz="3200"/>
          </a:p>
          <a:p>
            <a:r>
              <a:rPr kumimoji="1" lang="ja-JP" altLang="en-US" sz="3200"/>
              <a:t>・食材を使い切るレシピや残り物をリメイクするレシピなど</a:t>
            </a:r>
            <a:r>
              <a:rPr kumimoji="1" lang="en-US" altLang="ja-JP" sz="3200"/>
              <a:t>900</a:t>
            </a:r>
            <a:r>
              <a:rPr lang="ja-JP" altLang="en-US" sz="3200"/>
              <a:t>以上のレシピを載せている。</a:t>
            </a:r>
            <a:endParaRPr kumimoji="1" lang="ja-JP" altLang="en-US" sz="3200"/>
          </a:p>
        </p:txBody>
      </p:sp>
      <p:sp>
        <p:nvSpPr>
          <p:cNvPr id="7" name="テキスト ボックス 6">
            <a:extLst>
              <a:ext uri="{FF2B5EF4-FFF2-40B4-BE49-F238E27FC236}">
                <a16:creationId xmlns:a16="http://schemas.microsoft.com/office/drawing/2014/main" id="{C1F734C4-40DB-B859-3647-FAD53FF6D5EB}"/>
              </a:ext>
            </a:extLst>
          </p:cNvPr>
          <p:cNvSpPr txBox="1"/>
          <p:nvPr/>
        </p:nvSpPr>
        <p:spPr>
          <a:xfrm>
            <a:off x="6014721" y="5689600"/>
            <a:ext cx="6024880" cy="646331"/>
          </a:xfrm>
          <a:prstGeom prst="rect">
            <a:avLst/>
          </a:prstGeom>
          <a:noFill/>
        </p:spPr>
        <p:txBody>
          <a:bodyPr wrap="square" rtlCol="0">
            <a:spAutoFit/>
          </a:bodyPr>
          <a:lstStyle/>
          <a:p>
            <a:pPr algn="ctr"/>
            <a:r>
              <a:rPr kumimoji="1" lang="ja-JP" altLang="en-US"/>
              <a:t>図</a:t>
            </a:r>
            <a:r>
              <a:rPr kumimoji="1" lang="en-US" altLang="ja-JP"/>
              <a:t>2:</a:t>
            </a:r>
            <a:r>
              <a:rPr kumimoji="1" lang="ja-JP" altLang="en-US"/>
              <a:t>消費者庁のキッチン</a:t>
            </a:r>
            <a:endParaRPr kumimoji="1" lang="en-US" altLang="ja-JP"/>
          </a:p>
          <a:p>
            <a:pPr algn="ctr"/>
            <a:r>
              <a:rPr kumimoji="1" lang="en-US" altLang="ja-JP"/>
              <a:t>https://cookpad.com/kitchen/10421939</a:t>
            </a:r>
            <a:endParaRPr kumimoji="1" lang="ja-JP" altLang="en-US"/>
          </a:p>
        </p:txBody>
      </p:sp>
    </p:spTree>
    <p:extLst>
      <p:ext uri="{BB962C8B-B14F-4D97-AF65-F5344CB8AC3E}">
        <p14:creationId xmlns:p14="http://schemas.microsoft.com/office/powerpoint/2010/main" val="525914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p:cNvGrpSpPr/>
          <p:nvPr/>
        </p:nvGrpSpPr>
        <p:grpSpPr>
          <a:xfrm>
            <a:off x="843440" y="1815719"/>
            <a:ext cx="820616" cy="1658814"/>
            <a:chOff x="7491046" y="2233248"/>
            <a:chExt cx="820616" cy="1658814"/>
          </a:xfrm>
        </p:grpSpPr>
        <p:sp>
          <p:nvSpPr>
            <p:cNvPr id="9" name="円/楕円 4"/>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10" name="直線コネクタ 9"/>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11" name="直線コネクタ 10"/>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12" name="直線コネクタ 11"/>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13" name="直線コネクタ 12"/>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14" name="正方形/長方形 13"/>
          <p:cNvSpPr/>
          <p:nvPr/>
        </p:nvSpPr>
        <p:spPr>
          <a:xfrm>
            <a:off x="3861491" y="1293541"/>
            <a:ext cx="4628190" cy="4741367"/>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cxnSp>
        <p:nvCxnSpPr>
          <p:cNvPr id="19" name="直線コネクタ 18"/>
          <p:cNvCxnSpPr>
            <a:cxnSpLocks/>
            <a:endCxn id="20" idx="2"/>
          </p:cNvCxnSpPr>
          <p:nvPr/>
        </p:nvCxnSpPr>
        <p:spPr>
          <a:xfrm flipV="1">
            <a:off x="1714945" y="2149867"/>
            <a:ext cx="2973191" cy="153130"/>
          </a:xfrm>
          <a:prstGeom prst="line">
            <a:avLst/>
          </a:prstGeom>
          <a:ln w="38100"/>
        </p:spPr>
        <p:style>
          <a:lnRef idx="1">
            <a:schemeClr val="dk1"/>
          </a:lnRef>
          <a:fillRef idx="0">
            <a:schemeClr val="dk1"/>
          </a:fillRef>
          <a:effectRef idx="0">
            <a:schemeClr val="dk1"/>
          </a:effectRef>
          <a:fontRef idx="minor">
            <a:schemeClr val="tx1"/>
          </a:fontRef>
        </p:style>
      </p:cxnSp>
      <p:sp>
        <p:nvSpPr>
          <p:cNvPr id="20" name="楕円 19"/>
          <p:cNvSpPr/>
          <p:nvPr/>
        </p:nvSpPr>
        <p:spPr>
          <a:xfrm>
            <a:off x="4688136" y="1531996"/>
            <a:ext cx="2375602" cy="1235742"/>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800" dirty="0"/>
              <a:t>食品登録をする</a:t>
            </a:r>
            <a:endParaRPr lang="en-US" altLang="ja" sz="2800" dirty="0"/>
          </a:p>
        </p:txBody>
      </p:sp>
      <p:sp>
        <p:nvSpPr>
          <p:cNvPr id="6" name="テキスト ボックス 5">
            <a:extLst>
              <a:ext uri="{FF2B5EF4-FFF2-40B4-BE49-F238E27FC236}">
                <a16:creationId xmlns:a16="http://schemas.microsoft.com/office/drawing/2014/main" id="{77E94C61-8051-420C-BB26-E5A5BA11086B}"/>
              </a:ext>
            </a:extLst>
          </p:cNvPr>
          <p:cNvSpPr txBox="1"/>
          <p:nvPr/>
        </p:nvSpPr>
        <p:spPr>
          <a:xfrm>
            <a:off x="274320" y="412550"/>
            <a:ext cx="3896048" cy="707886"/>
          </a:xfrm>
          <a:prstGeom prst="rect">
            <a:avLst/>
          </a:prstGeom>
          <a:noFill/>
        </p:spPr>
        <p:txBody>
          <a:bodyPr wrap="square" rtlCol="0">
            <a:spAutoFit/>
          </a:bodyPr>
          <a:lstStyle/>
          <a:p>
            <a:r>
              <a:rPr kumimoji="1" lang="ja-JP" altLang="en-US" sz="4000"/>
              <a:t>ユースケース図</a:t>
            </a:r>
            <a:endParaRPr kumimoji="1" lang="ja-JP" altLang="en-US" sz="4000" dirty="0"/>
          </a:p>
        </p:txBody>
      </p:sp>
      <p:grpSp>
        <p:nvGrpSpPr>
          <p:cNvPr id="2" name="グループ化 1">
            <a:extLst>
              <a:ext uri="{FF2B5EF4-FFF2-40B4-BE49-F238E27FC236}">
                <a16:creationId xmlns:a16="http://schemas.microsoft.com/office/drawing/2014/main" id="{A15C6F2E-94E0-483E-B60D-09477A92E5F0}"/>
              </a:ext>
            </a:extLst>
          </p:cNvPr>
          <p:cNvGrpSpPr/>
          <p:nvPr/>
        </p:nvGrpSpPr>
        <p:grpSpPr>
          <a:xfrm>
            <a:off x="9635828" y="1458200"/>
            <a:ext cx="495950" cy="1081800"/>
            <a:chOff x="7491046" y="2233248"/>
            <a:chExt cx="820616" cy="1658814"/>
          </a:xfrm>
        </p:grpSpPr>
        <p:sp>
          <p:nvSpPr>
            <p:cNvPr id="21" name="円/楕円 4">
              <a:extLst>
                <a:ext uri="{FF2B5EF4-FFF2-40B4-BE49-F238E27FC236}">
                  <a16:creationId xmlns:a16="http://schemas.microsoft.com/office/drawing/2014/main" id="{7C1EBC54-F54D-43A4-94BE-04AB7CCCCC50}"/>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22" name="直線コネクタ 21">
              <a:extLst>
                <a:ext uri="{FF2B5EF4-FFF2-40B4-BE49-F238E27FC236}">
                  <a16:creationId xmlns:a16="http://schemas.microsoft.com/office/drawing/2014/main" id="{F0485580-F7BB-474A-B112-2E5CAAB40405}"/>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23" name="直線コネクタ 22">
              <a:extLst>
                <a:ext uri="{FF2B5EF4-FFF2-40B4-BE49-F238E27FC236}">
                  <a16:creationId xmlns:a16="http://schemas.microsoft.com/office/drawing/2014/main" id="{32DE67CD-A4B8-45F0-8135-476556088948}"/>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24" name="直線コネクタ 23">
              <a:extLst>
                <a:ext uri="{FF2B5EF4-FFF2-40B4-BE49-F238E27FC236}">
                  <a16:creationId xmlns:a16="http://schemas.microsoft.com/office/drawing/2014/main" id="{F71BA102-C792-4CC5-9C2E-CEB5CC5CE038}"/>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25" name="直線コネクタ 24">
              <a:extLst>
                <a:ext uri="{FF2B5EF4-FFF2-40B4-BE49-F238E27FC236}">
                  <a16:creationId xmlns:a16="http://schemas.microsoft.com/office/drawing/2014/main" id="{412E508B-2E8C-462D-849B-4A0D978BF247}"/>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7" name="楕円 6">
            <a:extLst>
              <a:ext uri="{FF2B5EF4-FFF2-40B4-BE49-F238E27FC236}">
                <a16:creationId xmlns:a16="http://schemas.microsoft.com/office/drawing/2014/main" id="{C50B05A7-FFBB-42F0-88D9-6332B5B2F563}"/>
              </a:ext>
            </a:extLst>
          </p:cNvPr>
          <p:cNvSpPr/>
          <p:nvPr/>
        </p:nvSpPr>
        <p:spPr>
          <a:xfrm>
            <a:off x="4729313" y="3068026"/>
            <a:ext cx="2415463" cy="1502597"/>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000" dirty="0"/>
              <a:t>食品の期限を判断する（仮）</a:t>
            </a:r>
            <a:endParaRPr lang="en-US" altLang="ja" sz="2000" dirty="0"/>
          </a:p>
        </p:txBody>
      </p:sp>
      <p:sp>
        <p:nvSpPr>
          <p:cNvPr id="44" name="テキスト ボックス 43">
            <a:extLst>
              <a:ext uri="{FF2B5EF4-FFF2-40B4-BE49-F238E27FC236}">
                <a16:creationId xmlns:a16="http://schemas.microsoft.com/office/drawing/2014/main" id="{B8A5AF27-471B-4D07-A853-D895BE4109FE}"/>
              </a:ext>
            </a:extLst>
          </p:cNvPr>
          <p:cNvSpPr txBox="1"/>
          <p:nvPr/>
        </p:nvSpPr>
        <p:spPr>
          <a:xfrm>
            <a:off x="726128" y="3544215"/>
            <a:ext cx="1660529" cy="369332"/>
          </a:xfrm>
          <a:prstGeom prst="rect">
            <a:avLst/>
          </a:prstGeom>
          <a:noFill/>
        </p:spPr>
        <p:txBody>
          <a:bodyPr wrap="square" rtlCol="0">
            <a:spAutoFit/>
          </a:bodyPr>
          <a:lstStyle/>
          <a:p>
            <a:pPr algn="l"/>
            <a:r>
              <a:rPr lang="ja" altLang="en-US" dirty="0"/>
              <a:t>利用者</a:t>
            </a:r>
            <a:endParaRPr lang="ja-JP" altLang="en-US" dirty="0"/>
          </a:p>
        </p:txBody>
      </p:sp>
      <p:sp>
        <p:nvSpPr>
          <p:cNvPr id="46" name="テキスト ボックス 45">
            <a:extLst>
              <a:ext uri="{FF2B5EF4-FFF2-40B4-BE49-F238E27FC236}">
                <a16:creationId xmlns:a16="http://schemas.microsoft.com/office/drawing/2014/main" id="{99F3E591-8392-40E9-9F1C-0F49FEE0944A}"/>
              </a:ext>
            </a:extLst>
          </p:cNvPr>
          <p:cNvSpPr txBox="1"/>
          <p:nvPr/>
        </p:nvSpPr>
        <p:spPr>
          <a:xfrm>
            <a:off x="3857950" y="1271661"/>
            <a:ext cx="4413255" cy="369332"/>
          </a:xfrm>
          <a:prstGeom prst="rect">
            <a:avLst/>
          </a:prstGeom>
          <a:noFill/>
        </p:spPr>
        <p:txBody>
          <a:bodyPr wrap="square" rtlCol="0">
            <a:spAutoFit/>
          </a:bodyPr>
          <a:lstStyle/>
          <a:p>
            <a:pPr algn="l"/>
            <a:r>
              <a:rPr lang="ja" altLang="en-US" dirty="0"/>
              <a:t>ごはんロス削減システム</a:t>
            </a:r>
            <a:endParaRPr lang="ja-JP" altLang="en-US" dirty="0"/>
          </a:p>
        </p:txBody>
      </p:sp>
      <p:cxnSp>
        <p:nvCxnSpPr>
          <p:cNvPr id="39" name="直線コネクタ 38">
            <a:extLst>
              <a:ext uri="{FF2B5EF4-FFF2-40B4-BE49-F238E27FC236}">
                <a16:creationId xmlns:a16="http://schemas.microsoft.com/office/drawing/2014/main" id="{8B0A463B-B3D5-4C1D-8CCF-51417A57C136}"/>
              </a:ext>
            </a:extLst>
          </p:cNvPr>
          <p:cNvCxnSpPr>
            <a:cxnSpLocks/>
            <a:endCxn id="50" idx="2"/>
          </p:cNvCxnSpPr>
          <p:nvPr/>
        </p:nvCxnSpPr>
        <p:spPr>
          <a:xfrm>
            <a:off x="1714945" y="3446952"/>
            <a:ext cx="3283286" cy="1908742"/>
          </a:xfrm>
          <a:prstGeom prst="line">
            <a:avLst/>
          </a:prstGeom>
          <a:ln w="38100"/>
        </p:spPr>
        <p:style>
          <a:lnRef idx="1">
            <a:schemeClr val="dk1"/>
          </a:lnRef>
          <a:fillRef idx="0">
            <a:schemeClr val="dk1"/>
          </a:fillRef>
          <a:effectRef idx="0">
            <a:schemeClr val="dk1"/>
          </a:effectRef>
          <a:fontRef idx="minor">
            <a:schemeClr val="tx1"/>
          </a:fontRef>
        </p:style>
      </p:cxnSp>
      <p:sp>
        <p:nvSpPr>
          <p:cNvPr id="50" name="楕円 49">
            <a:extLst>
              <a:ext uri="{FF2B5EF4-FFF2-40B4-BE49-F238E27FC236}">
                <a16:creationId xmlns:a16="http://schemas.microsoft.com/office/drawing/2014/main" id="{24ECF076-FD5D-44E0-B287-AFCA6A9BBCC1}"/>
              </a:ext>
            </a:extLst>
          </p:cNvPr>
          <p:cNvSpPr/>
          <p:nvPr/>
        </p:nvSpPr>
        <p:spPr>
          <a:xfrm>
            <a:off x="4998231" y="4676480"/>
            <a:ext cx="2395314" cy="1358428"/>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400" dirty="0"/>
              <a:t>レシピを受け取る</a:t>
            </a:r>
            <a:endParaRPr lang="en-US" altLang="ja" sz="2400" dirty="0"/>
          </a:p>
        </p:txBody>
      </p:sp>
      <p:cxnSp>
        <p:nvCxnSpPr>
          <p:cNvPr id="52" name="直線コネクタ 51">
            <a:extLst>
              <a:ext uri="{FF2B5EF4-FFF2-40B4-BE49-F238E27FC236}">
                <a16:creationId xmlns:a16="http://schemas.microsoft.com/office/drawing/2014/main" id="{9E929978-8015-4E70-9F2D-941ADF04EE7D}"/>
              </a:ext>
            </a:extLst>
          </p:cNvPr>
          <p:cNvCxnSpPr>
            <a:cxnSpLocks/>
          </p:cNvCxnSpPr>
          <p:nvPr/>
        </p:nvCxnSpPr>
        <p:spPr>
          <a:xfrm>
            <a:off x="7020301" y="4206031"/>
            <a:ext cx="2859959" cy="1224083"/>
          </a:xfrm>
          <a:prstGeom prst="line">
            <a:avLst/>
          </a:prstGeom>
          <a:ln w="38100"/>
        </p:spPr>
        <p:style>
          <a:lnRef idx="1">
            <a:schemeClr val="dk1"/>
          </a:lnRef>
          <a:fillRef idx="0">
            <a:schemeClr val="dk1"/>
          </a:fillRef>
          <a:effectRef idx="0">
            <a:schemeClr val="dk1"/>
          </a:effectRef>
          <a:fontRef idx="minor">
            <a:schemeClr val="tx1"/>
          </a:fontRef>
        </p:style>
      </p:cxnSp>
      <p:sp>
        <p:nvSpPr>
          <p:cNvPr id="38" name="テキスト ボックス 37">
            <a:extLst>
              <a:ext uri="{FF2B5EF4-FFF2-40B4-BE49-F238E27FC236}">
                <a16:creationId xmlns:a16="http://schemas.microsoft.com/office/drawing/2014/main" id="{26DD8015-FA21-4542-B636-10530E1F76AA}"/>
              </a:ext>
            </a:extLst>
          </p:cNvPr>
          <p:cNvSpPr txBox="1"/>
          <p:nvPr/>
        </p:nvSpPr>
        <p:spPr>
          <a:xfrm>
            <a:off x="9436894" y="2590558"/>
            <a:ext cx="1660529" cy="369332"/>
          </a:xfrm>
          <a:prstGeom prst="rect">
            <a:avLst/>
          </a:prstGeom>
          <a:noFill/>
        </p:spPr>
        <p:txBody>
          <a:bodyPr wrap="square" rtlCol="0">
            <a:spAutoFit/>
          </a:bodyPr>
          <a:lstStyle/>
          <a:p>
            <a:pPr algn="l"/>
            <a:r>
              <a:rPr lang="ja-Latn" altLang="ja" dirty="0"/>
              <a:t>DB</a:t>
            </a:r>
            <a:endParaRPr lang="ja-JP" altLang="en-US" dirty="0"/>
          </a:p>
        </p:txBody>
      </p:sp>
      <p:grpSp>
        <p:nvGrpSpPr>
          <p:cNvPr id="41" name="グループ化 40">
            <a:extLst>
              <a:ext uri="{FF2B5EF4-FFF2-40B4-BE49-F238E27FC236}">
                <a16:creationId xmlns:a16="http://schemas.microsoft.com/office/drawing/2014/main" id="{B6CED49F-4274-4283-A4CA-544DF3DB8A80}"/>
              </a:ext>
            </a:extLst>
          </p:cNvPr>
          <p:cNvGrpSpPr/>
          <p:nvPr/>
        </p:nvGrpSpPr>
        <p:grpSpPr>
          <a:xfrm>
            <a:off x="10439141" y="3124230"/>
            <a:ext cx="495950" cy="1081801"/>
            <a:chOff x="7491046" y="2233248"/>
            <a:chExt cx="820616" cy="1658814"/>
          </a:xfrm>
        </p:grpSpPr>
        <p:sp>
          <p:nvSpPr>
            <p:cNvPr id="49" name="円/楕円 4">
              <a:extLst>
                <a:ext uri="{FF2B5EF4-FFF2-40B4-BE49-F238E27FC236}">
                  <a16:creationId xmlns:a16="http://schemas.microsoft.com/office/drawing/2014/main" id="{DB9B145E-F4CC-472F-875A-01E3602CEEB5}"/>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51" name="直線コネクタ 50">
              <a:extLst>
                <a:ext uri="{FF2B5EF4-FFF2-40B4-BE49-F238E27FC236}">
                  <a16:creationId xmlns:a16="http://schemas.microsoft.com/office/drawing/2014/main" id="{AE401975-17D4-42BC-866D-829FEB51426D}"/>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53" name="直線コネクタ 52">
              <a:extLst>
                <a:ext uri="{FF2B5EF4-FFF2-40B4-BE49-F238E27FC236}">
                  <a16:creationId xmlns:a16="http://schemas.microsoft.com/office/drawing/2014/main" id="{73D4ADF9-7D9B-4B66-A18A-E07881647FD2}"/>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54" name="直線コネクタ 53">
              <a:extLst>
                <a:ext uri="{FF2B5EF4-FFF2-40B4-BE49-F238E27FC236}">
                  <a16:creationId xmlns:a16="http://schemas.microsoft.com/office/drawing/2014/main" id="{FD529ED6-D5B1-4EEE-ADDA-5C89949B7115}"/>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55" name="直線コネクタ 54">
              <a:extLst>
                <a:ext uri="{FF2B5EF4-FFF2-40B4-BE49-F238E27FC236}">
                  <a16:creationId xmlns:a16="http://schemas.microsoft.com/office/drawing/2014/main" id="{A5DDD9A6-A99C-475C-8E59-8F0617359805}"/>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43" name="テキスト ボックス 42">
            <a:extLst>
              <a:ext uri="{FF2B5EF4-FFF2-40B4-BE49-F238E27FC236}">
                <a16:creationId xmlns:a16="http://schemas.microsoft.com/office/drawing/2014/main" id="{C8133C58-F1D1-42C7-B152-729E5F8CC0AB}"/>
              </a:ext>
            </a:extLst>
          </p:cNvPr>
          <p:cNvSpPr txBox="1"/>
          <p:nvPr/>
        </p:nvSpPr>
        <p:spPr>
          <a:xfrm>
            <a:off x="10307459" y="4216657"/>
            <a:ext cx="1660529" cy="369332"/>
          </a:xfrm>
          <a:prstGeom prst="rect">
            <a:avLst/>
          </a:prstGeom>
          <a:noFill/>
        </p:spPr>
        <p:txBody>
          <a:bodyPr wrap="square" rtlCol="0">
            <a:spAutoFit/>
          </a:bodyPr>
          <a:lstStyle/>
          <a:p>
            <a:pPr algn="l"/>
            <a:r>
              <a:rPr lang="ja" altLang="en-US" dirty="0"/>
              <a:t>サポーター</a:t>
            </a:r>
            <a:endParaRPr lang="ja-JP" altLang="en-US" dirty="0"/>
          </a:p>
        </p:txBody>
      </p:sp>
      <p:grpSp>
        <p:nvGrpSpPr>
          <p:cNvPr id="63" name="グループ化 62">
            <a:extLst>
              <a:ext uri="{FF2B5EF4-FFF2-40B4-BE49-F238E27FC236}">
                <a16:creationId xmlns:a16="http://schemas.microsoft.com/office/drawing/2014/main" id="{34E46BD9-CAAF-4108-8D38-CF1845FEE05F}"/>
              </a:ext>
            </a:extLst>
          </p:cNvPr>
          <p:cNvGrpSpPr/>
          <p:nvPr/>
        </p:nvGrpSpPr>
        <p:grpSpPr>
          <a:xfrm>
            <a:off x="10006956" y="4799383"/>
            <a:ext cx="495950" cy="1081801"/>
            <a:chOff x="7491046" y="2233248"/>
            <a:chExt cx="820616" cy="1658814"/>
          </a:xfrm>
        </p:grpSpPr>
        <p:sp>
          <p:nvSpPr>
            <p:cNvPr id="58" name="円/楕円 4">
              <a:extLst>
                <a:ext uri="{FF2B5EF4-FFF2-40B4-BE49-F238E27FC236}">
                  <a16:creationId xmlns:a16="http://schemas.microsoft.com/office/drawing/2014/main" id="{112B1939-C228-413E-A522-C29E71511E02}"/>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59" name="直線コネクタ 58">
              <a:extLst>
                <a:ext uri="{FF2B5EF4-FFF2-40B4-BE49-F238E27FC236}">
                  <a16:creationId xmlns:a16="http://schemas.microsoft.com/office/drawing/2014/main" id="{B79B0D0F-3B7D-466D-A3EA-5C7A29300675}"/>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60" name="直線コネクタ 59">
              <a:extLst>
                <a:ext uri="{FF2B5EF4-FFF2-40B4-BE49-F238E27FC236}">
                  <a16:creationId xmlns:a16="http://schemas.microsoft.com/office/drawing/2014/main" id="{D8703A30-ACE2-40AD-9D31-026E2249026B}"/>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61" name="直線コネクタ 60">
              <a:extLst>
                <a:ext uri="{FF2B5EF4-FFF2-40B4-BE49-F238E27FC236}">
                  <a16:creationId xmlns:a16="http://schemas.microsoft.com/office/drawing/2014/main" id="{A4B83001-BBD5-465A-8032-EEB6FBC9876E}"/>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62" name="直線コネクタ 61">
              <a:extLst>
                <a:ext uri="{FF2B5EF4-FFF2-40B4-BE49-F238E27FC236}">
                  <a16:creationId xmlns:a16="http://schemas.microsoft.com/office/drawing/2014/main" id="{65BAE06D-FB55-4DD7-B79D-87EB8A3FA09D}"/>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69" name="テキスト ボックス 68">
            <a:extLst>
              <a:ext uri="{FF2B5EF4-FFF2-40B4-BE49-F238E27FC236}">
                <a16:creationId xmlns:a16="http://schemas.microsoft.com/office/drawing/2014/main" id="{83B54358-7BAD-4FAE-990E-37B1CA06D1C3}"/>
              </a:ext>
            </a:extLst>
          </p:cNvPr>
          <p:cNvSpPr txBox="1"/>
          <p:nvPr/>
        </p:nvSpPr>
        <p:spPr>
          <a:xfrm>
            <a:off x="9805962" y="5952274"/>
            <a:ext cx="1849691" cy="369332"/>
          </a:xfrm>
          <a:prstGeom prst="rect">
            <a:avLst/>
          </a:prstGeom>
          <a:noFill/>
        </p:spPr>
        <p:txBody>
          <a:bodyPr wrap="square" rtlCol="0">
            <a:spAutoFit/>
          </a:bodyPr>
          <a:lstStyle/>
          <a:p>
            <a:pPr algn="l"/>
            <a:r>
              <a:rPr lang="ja" altLang="en-US" dirty="0"/>
              <a:t>消費者キッチン</a:t>
            </a:r>
            <a:endParaRPr lang="ja-JP" altLang="en-US" dirty="0"/>
          </a:p>
        </p:txBody>
      </p:sp>
      <p:cxnSp>
        <p:nvCxnSpPr>
          <p:cNvPr id="71" name="直線コネクタ 70">
            <a:extLst>
              <a:ext uri="{FF2B5EF4-FFF2-40B4-BE49-F238E27FC236}">
                <a16:creationId xmlns:a16="http://schemas.microsoft.com/office/drawing/2014/main" id="{3063C566-4602-461B-8ED2-6111CA9E6960}"/>
              </a:ext>
            </a:extLst>
          </p:cNvPr>
          <p:cNvCxnSpPr>
            <a:cxnSpLocks/>
          </p:cNvCxnSpPr>
          <p:nvPr/>
        </p:nvCxnSpPr>
        <p:spPr>
          <a:xfrm flipV="1">
            <a:off x="7083450" y="2004833"/>
            <a:ext cx="2353444" cy="130635"/>
          </a:xfrm>
          <a:prstGeom prst="line">
            <a:avLst/>
          </a:prstGeom>
          <a:ln w="38100"/>
        </p:spPr>
        <p:style>
          <a:lnRef idx="1">
            <a:schemeClr val="dk1"/>
          </a:lnRef>
          <a:fillRef idx="0">
            <a:schemeClr val="dk1"/>
          </a:fillRef>
          <a:effectRef idx="0">
            <a:schemeClr val="dk1"/>
          </a:effectRef>
          <a:fontRef idx="minor">
            <a:schemeClr val="tx1"/>
          </a:fontRef>
        </p:style>
      </p:cxnSp>
      <p:cxnSp>
        <p:nvCxnSpPr>
          <p:cNvPr id="74" name="直線コネクタ 73">
            <a:extLst>
              <a:ext uri="{FF2B5EF4-FFF2-40B4-BE49-F238E27FC236}">
                <a16:creationId xmlns:a16="http://schemas.microsoft.com/office/drawing/2014/main" id="{79F6813B-4F4E-437E-91A0-155688B09A54}"/>
              </a:ext>
            </a:extLst>
          </p:cNvPr>
          <p:cNvCxnSpPr>
            <a:cxnSpLocks/>
          </p:cNvCxnSpPr>
          <p:nvPr/>
        </p:nvCxnSpPr>
        <p:spPr>
          <a:xfrm flipV="1">
            <a:off x="7124628" y="2405795"/>
            <a:ext cx="2463771" cy="1265069"/>
          </a:xfrm>
          <a:prstGeom prst="line">
            <a:avLst/>
          </a:prstGeom>
          <a:ln w="38100"/>
        </p:spPr>
        <p:style>
          <a:lnRef idx="1">
            <a:schemeClr val="dk1"/>
          </a:lnRef>
          <a:fillRef idx="0">
            <a:schemeClr val="dk1"/>
          </a:fillRef>
          <a:effectRef idx="0">
            <a:schemeClr val="dk1"/>
          </a:effectRef>
          <a:fontRef idx="minor">
            <a:schemeClr val="tx1"/>
          </a:fontRef>
        </p:style>
      </p:cxnSp>
      <p:cxnSp>
        <p:nvCxnSpPr>
          <p:cNvPr id="79" name="直線コネクタ 78">
            <a:extLst>
              <a:ext uri="{FF2B5EF4-FFF2-40B4-BE49-F238E27FC236}">
                <a16:creationId xmlns:a16="http://schemas.microsoft.com/office/drawing/2014/main" id="{F90EC1F2-914A-438E-8D07-34750D42D758}"/>
              </a:ext>
            </a:extLst>
          </p:cNvPr>
          <p:cNvCxnSpPr>
            <a:cxnSpLocks/>
          </p:cNvCxnSpPr>
          <p:nvPr/>
        </p:nvCxnSpPr>
        <p:spPr>
          <a:xfrm flipV="1">
            <a:off x="7141676" y="3694588"/>
            <a:ext cx="3019378" cy="181883"/>
          </a:xfrm>
          <a:prstGeom prst="line">
            <a:avLst/>
          </a:prstGeom>
          <a:ln w="381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64001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p:cNvGrpSpPr/>
          <p:nvPr/>
        </p:nvGrpSpPr>
        <p:grpSpPr>
          <a:xfrm>
            <a:off x="843440" y="1815719"/>
            <a:ext cx="820616" cy="1658814"/>
            <a:chOff x="7491046" y="2233248"/>
            <a:chExt cx="820616" cy="1658814"/>
          </a:xfrm>
        </p:grpSpPr>
        <p:sp>
          <p:nvSpPr>
            <p:cNvPr id="9" name="円/楕円 4"/>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10" name="直線コネクタ 9"/>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11" name="直線コネクタ 10"/>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12" name="直線コネクタ 11"/>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13" name="直線コネクタ 12"/>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14" name="正方形/長方形 13"/>
          <p:cNvSpPr/>
          <p:nvPr/>
        </p:nvSpPr>
        <p:spPr>
          <a:xfrm>
            <a:off x="3861491" y="1293541"/>
            <a:ext cx="4628190" cy="4741367"/>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cxnSp>
        <p:nvCxnSpPr>
          <p:cNvPr id="19" name="直線コネクタ 18"/>
          <p:cNvCxnSpPr>
            <a:cxnSpLocks/>
            <a:endCxn id="20" idx="2"/>
          </p:cNvCxnSpPr>
          <p:nvPr/>
        </p:nvCxnSpPr>
        <p:spPr>
          <a:xfrm flipV="1">
            <a:off x="1714945" y="2149867"/>
            <a:ext cx="2973191" cy="153130"/>
          </a:xfrm>
          <a:prstGeom prst="line">
            <a:avLst/>
          </a:prstGeom>
          <a:ln w="38100"/>
        </p:spPr>
        <p:style>
          <a:lnRef idx="1">
            <a:schemeClr val="dk1"/>
          </a:lnRef>
          <a:fillRef idx="0">
            <a:schemeClr val="dk1"/>
          </a:fillRef>
          <a:effectRef idx="0">
            <a:schemeClr val="dk1"/>
          </a:effectRef>
          <a:fontRef idx="minor">
            <a:schemeClr val="tx1"/>
          </a:fontRef>
        </p:style>
      </p:cxnSp>
      <p:sp>
        <p:nvSpPr>
          <p:cNvPr id="20" name="楕円 19"/>
          <p:cNvSpPr/>
          <p:nvPr/>
        </p:nvSpPr>
        <p:spPr>
          <a:xfrm>
            <a:off x="4688136" y="1531996"/>
            <a:ext cx="2375602" cy="1235742"/>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800" dirty="0"/>
              <a:t>食品登録をする</a:t>
            </a:r>
            <a:endParaRPr lang="en-US" altLang="ja" sz="2800" dirty="0"/>
          </a:p>
        </p:txBody>
      </p:sp>
      <p:sp>
        <p:nvSpPr>
          <p:cNvPr id="6" name="テキスト ボックス 5">
            <a:extLst>
              <a:ext uri="{FF2B5EF4-FFF2-40B4-BE49-F238E27FC236}">
                <a16:creationId xmlns:a16="http://schemas.microsoft.com/office/drawing/2014/main" id="{77E94C61-8051-420C-BB26-E5A5BA11086B}"/>
              </a:ext>
            </a:extLst>
          </p:cNvPr>
          <p:cNvSpPr txBox="1"/>
          <p:nvPr/>
        </p:nvSpPr>
        <p:spPr>
          <a:xfrm>
            <a:off x="274319" y="412550"/>
            <a:ext cx="10409253" cy="707886"/>
          </a:xfrm>
          <a:prstGeom prst="rect">
            <a:avLst/>
          </a:prstGeom>
          <a:noFill/>
        </p:spPr>
        <p:txBody>
          <a:bodyPr wrap="square" rtlCol="0">
            <a:spAutoFit/>
          </a:bodyPr>
          <a:lstStyle/>
          <a:p>
            <a:r>
              <a:rPr kumimoji="1" lang="ja-JP" altLang="en-US" sz="4000"/>
              <a:t>ユースケース図（今回実装できたもの）</a:t>
            </a:r>
            <a:endParaRPr kumimoji="1" lang="ja-JP" altLang="en-US" sz="4000" dirty="0"/>
          </a:p>
        </p:txBody>
      </p:sp>
      <p:grpSp>
        <p:nvGrpSpPr>
          <p:cNvPr id="2" name="グループ化 1">
            <a:extLst>
              <a:ext uri="{FF2B5EF4-FFF2-40B4-BE49-F238E27FC236}">
                <a16:creationId xmlns:a16="http://schemas.microsoft.com/office/drawing/2014/main" id="{A15C6F2E-94E0-483E-B60D-09477A92E5F0}"/>
              </a:ext>
            </a:extLst>
          </p:cNvPr>
          <p:cNvGrpSpPr/>
          <p:nvPr/>
        </p:nvGrpSpPr>
        <p:grpSpPr>
          <a:xfrm>
            <a:off x="9635828" y="1458200"/>
            <a:ext cx="495950" cy="1081800"/>
            <a:chOff x="7491046" y="2233248"/>
            <a:chExt cx="820616" cy="1658814"/>
          </a:xfrm>
        </p:grpSpPr>
        <p:sp>
          <p:nvSpPr>
            <p:cNvPr id="21" name="円/楕円 4">
              <a:extLst>
                <a:ext uri="{FF2B5EF4-FFF2-40B4-BE49-F238E27FC236}">
                  <a16:creationId xmlns:a16="http://schemas.microsoft.com/office/drawing/2014/main" id="{7C1EBC54-F54D-43A4-94BE-04AB7CCCCC50}"/>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22" name="直線コネクタ 21">
              <a:extLst>
                <a:ext uri="{FF2B5EF4-FFF2-40B4-BE49-F238E27FC236}">
                  <a16:creationId xmlns:a16="http://schemas.microsoft.com/office/drawing/2014/main" id="{F0485580-F7BB-474A-B112-2E5CAAB40405}"/>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23" name="直線コネクタ 22">
              <a:extLst>
                <a:ext uri="{FF2B5EF4-FFF2-40B4-BE49-F238E27FC236}">
                  <a16:creationId xmlns:a16="http://schemas.microsoft.com/office/drawing/2014/main" id="{32DE67CD-A4B8-45F0-8135-476556088948}"/>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24" name="直線コネクタ 23">
              <a:extLst>
                <a:ext uri="{FF2B5EF4-FFF2-40B4-BE49-F238E27FC236}">
                  <a16:creationId xmlns:a16="http://schemas.microsoft.com/office/drawing/2014/main" id="{F71BA102-C792-4CC5-9C2E-CEB5CC5CE038}"/>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25" name="直線コネクタ 24">
              <a:extLst>
                <a:ext uri="{FF2B5EF4-FFF2-40B4-BE49-F238E27FC236}">
                  <a16:creationId xmlns:a16="http://schemas.microsoft.com/office/drawing/2014/main" id="{412E508B-2E8C-462D-849B-4A0D978BF247}"/>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7" name="楕円 6">
            <a:extLst>
              <a:ext uri="{FF2B5EF4-FFF2-40B4-BE49-F238E27FC236}">
                <a16:creationId xmlns:a16="http://schemas.microsoft.com/office/drawing/2014/main" id="{C50B05A7-FFBB-42F0-88D9-6332B5B2F563}"/>
              </a:ext>
            </a:extLst>
          </p:cNvPr>
          <p:cNvSpPr/>
          <p:nvPr/>
        </p:nvSpPr>
        <p:spPr>
          <a:xfrm>
            <a:off x="4729313" y="3068026"/>
            <a:ext cx="2415463" cy="1502597"/>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000" dirty="0"/>
              <a:t>食品の期限を判断する（仮）</a:t>
            </a:r>
            <a:endParaRPr lang="en-US" altLang="ja" sz="2000" dirty="0"/>
          </a:p>
        </p:txBody>
      </p:sp>
      <p:sp>
        <p:nvSpPr>
          <p:cNvPr id="44" name="テキスト ボックス 43">
            <a:extLst>
              <a:ext uri="{FF2B5EF4-FFF2-40B4-BE49-F238E27FC236}">
                <a16:creationId xmlns:a16="http://schemas.microsoft.com/office/drawing/2014/main" id="{B8A5AF27-471B-4D07-A853-D895BE4109FE}"/>
              </a:ext>
            </a:extLst>
          </p:cNvPr>
          <p:cNvSpPr txBox="1"/>
          <p:nvPr/>
        </p:nvSpPr>
        <p:spPr>
          <a:xfrm>
            <a:off x="726128" y="3544215"/>
            <a:ext cx="1660529" cy="369332"/>
          </a:xfrm>
          <a:prstGeom prst="rect">
            <a:avLst/>
          </a:prstGeom>
          <a:noFill/>
        </p:spPr>
        <p:txBody>
          <a:bodyPr wrap="square" rtlCol="0">
            <a:spAutoFit/>
          </a:bodyPr>
          <a:lstStyle/>
          <a:p>
            <a:pPr algn="l"/>
            <a:r>
              <a:rPr lang="ja" altLang="en-US" dirty="0"/>
              <a:t>利用者</a:t>
            </a:r>
            <a:endParaRPr lang="ja-JP" altLang="en-US" dirty="0"/>
          </a:p>
        </p:txBody>
      </p:sp>
      <p:sp>
        <p:nvSpPr>
          <p:cNvPr id="46" name="テキスト ボックス 45">
            <a:extLst>
              <a:ext uri="{FF2B5EF4-FFF2-40B4-BE49-F238E27FC236}">
                <a16:creationId xmlns:a16="http://schemas.microsoft.com/office/drawing/2014/main" id="{99F3E591-8392-40E9-9F1C-0F49FEE0944A}"/>
              </a:ext>
            </a:extLst>
          </p:cNvPr>
          <p:cNvSpPr txBox="1"/>
          <p:nvPr/>
        </p:nvSpPr>
        <p:spPr>
          <a:xfrm>
            <a:off x="3857950" y="1271661"/>
            <a:ext cx="4413255" cy="369332"/>
          </a:xfrm>
          <a:prstGeom prst="rect">
            <a:avLst/>
          </a:prstGeom>
          <a:noFill/>
        </p:spPr>
        <p:txBody>
          <a:bodyPr wrap="square" rtlCol="0">
            <a:spAutoFit/>
          </a:bodyPr>
          <a:lstStyle/>
          <a:p>
            <a:pPr algn="l"/>
            <a:r>
              <a:rPr lang="ja" altLang="en-US" dirty="0"/>
              <a:t>ごはんロス削減システム</a:t>
            </a:r>
            <a:endParaRPr lang="ja-JP" altLang="en-US" dirty="0"/>
          </a:p>
        </p:txBody>
      </p:sp>
      <p:cxnSp>
        <p:nvCxnSpPr>
          <p:cNvPr id="39" name="直線コネクタ 38">
            <a:extLst>
              <a:ext uri="{FF2B5EF4-FFF2-40B4-BE49-F238E27FC236}">
                <a16:creationId xmlns:a16="http://schemas.microsoft.com/office/drawing/2014/main" id="{8B0A463B-B3D5-4C1D-8CCF-51417A57C136}"/>
              </a:ext>
            </a:extLst>
          </p:cNvPr>
          <p:cNvCxnSpPr>
            <a:cxnSpLocks/>
            <a:endCxn id="50" idx="2"/>
          </p:cNvCxnSpPr>
          <p:nvPr/>
        </p:nvCxnSpPr>
        <p:spPr>
          <a:xfrm>
            <a:off x="1714945" y="3446952"/>
            <a:ext cx="3283286" cy="1908742"/>
          </a:xfrm>
          <a:prstGeom prst="line">
            <a:avLst/>
          </a:prstGeom>
          <a:ln w="38100"/>
        </p:spPr>
        <p:style>
          <a:lnRef idx="1">
            <a:schemeClr val="dk1"/>
          </a:lnRef>
          <a:fillRef idx="0">
            <a:schemeClr val="dk1"/>
          </a:fillRef>
          <a:effectRef idx="0">
            <a:schemeClr val="dk1"/>
          </a:effectRef>
          <a:fontRef idx="minor">
            <a:schemeClr val="tx1"/>
          </a:fontRef>
        </p:style>
      </p:cxnSp>
      <p:sp>
        <p:nvSpPr>
          <p:cNvPr id="50" name="楕円 49">
            <a:extLst>
              <a:ext uri="{FF2B5EF4-FFF2-40B4-BE49-F238E27FC236}">
                <a16:creationId xmlns:a16="http://schemas.microsoft.com/office/drawing/2014/main" id="{24ECF076-FD5D-44E0-B287-AFCA6A9BBCC1}"/>
              </a:ext>
            </a:extLst>
          </p:cNvPr>
          <p:cNvSpPr/>
          <p:nvPr/>
        </p:nvSpPr>
        <p:spPr>
          <a:xfrm>
            <a:off x="4998231" y="4676480"/>
            <a:ext cx="2395314" cy="1358428"/>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400" dirty="0"/>
              <a:t>レシピを受け取る</a:t>
            </a:r>
            <a:endParaRPr lang="en-US" altLang="ja" sz="2400" dirty="0"/>
          </a:p>
        </p:txBody>
      </p:sp>
      <p:cxnSp>
        <p:nvCxnSpPr>
          <p:cNvPr id="52" name="直線コネクタ 51">
            <a:extLst>
              <a:ext uri="{FF2B5EF4-FFF2-40B4-BE49-F238E27FC236}">
                <a16:creationId xmlns:a16="http://schemas.microsoft.com/office/drawing/2014/main" id="{9E929978-8015-4E70-9F2D-941ADF04EE7D}"/>
              </a:ext>
            </a:extLst>
          </p:cNvPr>
          <p:cNvCxnSpPr>
            <a:cxnSpLocks/>
          </p:cNvCxnSpPr>
          <p:nvPr/>
        </p:nvCxnSpPr>
        <p:spPr>
          <a:xfrm>
            <a:off x="7020301" y="4206031"/>
            <a:ext cx="2859959" cy="1224083"/>
          </a:xfrm>
          <a:prstGeom prst="line">
            <a:avLst/>
          </a:prstGeom>
          <a:ln w="38100"/>
        </p:spPr>
        <p:style>
          <a:lnRef idx="1">
            <a:schemeClr val="dk1"/>
          </a:lnRef>
          <a:fillRef idx="0">
            <a:schemeClr val="dk1"/>
          </a:fillRef>
          <a:effectRef idx="0">
            <a:schemeClr val="dk1"/>
          </a:effectRef>
          <a:fontRef idx="minor">
            <a:schemeClr val="tx1"/>
          </a:fontRef>
        </p:style>
      </p:cxnSp>
      <p:sp>
        <p:nvSpPr>
          <p:cNvPr id="38" name="テキスト ボックス 37">
            <a:extLst>
              <a:ext uri="{FF2B5EF4-FFF2-40B4-BE49-F238E27FC236}">
                <a16:creationId xmlns:a16="http://schemas.microsoft.com/office/drawing/2014/main" id="{26DD8015-FA21-4542-B636-10530E1F76AA}"/>
              </a:ext>
            </a:extLst>
          </p:cNvPr>
          <p:cNvSpPr txBox="1"/>
          <p:nvPr/>
        </p:nvSpPr>
        <p:spPr>
          <a:xfrm>
            <a:off x="9436894" y="2590558"/>
            <a:ext cx="1660529" cy="369332"/>
          </a:xfrm>
          <a:prstGeom prst="rect">
            <a:avLst/>
          </a:prstGeom>
          <a:noFill/>
        </p:spPr>
        <p:txBody>
          <a:bodyPr wrap="square" rtlCol="0">
            <a:spAutoFit/>
          </a:bodyPr>
          <a:lstStyle/>
          <a:p>
            <a:pPr algn="l"/>
            <a:r>
              <a:rPr lang="ja-Latn" altLang="ja" dirty="0"/>
              <a:t>DB</a:t>
            </a:r>
            <a:endParaRPr lang="ja-JP" altLang="en-US" dirty="0"/>
          </a:p>
        </p:txBody>
      </p:sp>
      <p:grpSp>
        <p:nvGrpSpPr>
          <p:cNvPr id="41" name="グループ化 40">
            <a:extLst>
              <a:ext uri="{FF2B5EF4-FFF2-40B4-BE49-F238E27FC236}">
                <a16:creationId xmlns:a16="http://schemas.microsoft.com/office/drawing/2014/main" id="{B6CED49F-4274-4283-A4CA-544DF3DB8A80}"/>
              </a:ext>
            </a:extLst>
          </p:cNvPr>
          <p:cNvGrpSpPr/>
          <p:nvPr/>
        </p:nvGrpSpPr>
        <p:grpSpPr>
          <a:xfrm>
            <a:off x="10439141" y="3124230"/>
            <a:ext cx="495950" cy="1081801"/>
            <a:chOff x="7491046" y="2233248"/>
            <a:chExt cx="820616" cy="1658814"/>
          </a:xfrm>
        </p:grpSpPr>
        <p:sp>
          <p:nvSpPr>
            <p:cNvPr id="49" name="円/楕円 4">
              <a:extLst>
                <a:ext uri="{FF2B5EF4-FFF2-40B4-BE49-F238E27FC236}">
                  <a16:creationId xmlns:a16="http://schemas.microsoft.com/office/drawing/2014/main" id="{DB9B145E-F4CC-472F-875A-01E3602CEEB5}"/>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51" name="直線コネクタ 50">
              <a:extLst>
                <a:ext uri="{FF2B5EF4-FFF2-40B4-BE49-F238E27FC236}">
                  <a16:creationId xmlns:a16="http://schemas.microsoft.com/office/drawing/2014/main" id="{AE401975-17D4-42BC-866D-829FEB51426D}"/>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53" name="直線コネクタ 52">
              <a:extLst>
                <a:ext uri="{FF2B5EF4-FFF2-40B4-BE49-F238E27FC236}">
                  <a16:creationId xmlns:a16="http://schemas.microsoft.com/office/drawing/2014/main" id="{73D4ADF9-7D9B-4B66-A18A-E07881647FD2}"/>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54" name="直線コネクタ 53">
              <a:extLst>
                <a:ext uri="{FF2B5EF4-FFF2-40B4-BE49-F238E27FC236}">
                  <a16:creationId xmlns:a16="http://schemas.microsoft.com/office/drawing/2014/main" id="{FD529ED6-D5B1-4EEE-ADDA-5C89949B7115}"/>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55" name="直線コネクタ 54">
              <a:extLst>
                <a:ext uri="{FF2B5EF4-FFF2-40B4-BE49-F238E27FC236}">
                  <a16:creationId xmlns:a16="http://schemas.microsoft.com/office/drawing/2014/main" id="{A5DDD9A6-A99C-475C-8E59-8F0617359805}"/>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43" name="テキスト ボックス 42">
            <a:extLst>
              <a:ext uri="{FF2B5EF4-FFF2-40B4-BE49-F238E27FC236}">
                <a16:creationId xmlns:a16="http://schemas.microsoft.com/office/drawing/2014/main" id="{C8133C58-F1D1-42C7-B152-729E5F8CC0AB}"/>
              </a:ext>
            </a:extLst>
          </p:cNvPr>
          <p:cNvSpPr txBox="1"/>
          <p:nvPr/>
        </p:nvSpPr>
        <p:spPr>
          <a:xfrm>
            <a:off x="10307459" y="4216657"/>
            <a:ext cx="1660529" cy="369332"/>
          </a:xfrm>
          <a:prstGeom prst="rect">
            <a:avLst/>
          </a:prstGeom>
          <a:noFill/>
        </p:spPr>
        <p:txBody>
          <a:bodyPr wrap="square" rtlCol="0">
            <a:spAutoFit/>
          </a:bodyPr>
          <a:lstStyle/>
          <a:p>
            <a:pPr algn="l"/>
            <a:r>
              <a:rPr lang="ja" altLang="en-US" dirty="0"/>
              <a:t>サポーター</a:t>
            </a:r>
            <a:endParaRPr lang="ja-JP" altLang="en-US" dirty="0"/>
          </a:p>
        </p:txBody>
      </p:sp>
      <p:grpSp>
        <p:nvGrpSpPr>
          <p:cNvPr id="63" name="グループ化 62">
            <a:extLst>
              <a:ext uri="{FF2B5EF4-FFF2-40B4-BE49-F238E27FC236}">
                <a16:creationId xmlns:a16="http://schemas.microsoft.com/office/drawing/2014/main" id="{34E46BD9-CAAF-4108-8D38-CF1845FEE05F}"/>
              </a:ext>
            </a:extLst>
          </p:cNvPr>
          <p:cNvGrpSpPr/>
          <p:nvPr/>
        </p:nvGrpSpPr>
        <p:grpSpPr>
          <a:xfrm>
            <a:off x="10006956" y="4799383"/>
            <a:ext cx="495950" cy="1081801"/>
            <a:chOff x="7491046" y="2233248"/>
            <a:chExt cx="820616" cy="1658814"/>
          </a:xfrm>
        </p:grpSpPr>
        <p:sp>
          <p:nvSpPr>
            <p:cNvPr id="58" name="円/楕円 4">
              <a:extLst>
                <a:ext uri="{FF2B5EF4-FFF2-40B4-BE49-F238E27FC236}">
                  <a16:creationId xmlns:a16="http://schemas.microsoft.com/office/drawing/2014/main" id="{112B1939-C228-413E-A522-C29E71511E02}"/>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59" name="直線コネクタ 58">
              <a:extLst>
                <a:ext uri="{FF2B5EF4-FFF2-40B4-BE49-F238E27FC236}">
                  <a16:creationId xmlns:a16="http://schemas.microsoft.com/office/drawing/2014/main" id="{B79B0D0F-3B7D-466D-A3EA-5C7A29300675}"/>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60" name="直線コネクタ 59">
              <a:extLst>
                <a:ext uri="{FF2B5EF4-FFF2-40B4-BE49-F238E27FC236}">
                  <a16:creationId xmlns:a16="http://schemas.microsoft.com/office/drawing/2014/main" id="{D8703A30-ACE2-40AD-9D31-026E2249026B}"/>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61" name="直線コネクタ 60">
              <a:extLst>
                <a:ext uri="{FF2B5EF4-FFF2-40B4-BE49-F238E27FC236}">
                  <a16:creationId xmlns:a16="http://schemas.microsoft.com/office/drawing/2014/main" id="{A4B83001-BBD5-465A-8032-EEB6FBC9876E}"/>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62" name="直線コネクタ 61">
              <a:extLst>
                <a:ext uri="{FF2B5EF4-FFF2-40B4-BE49-F238E27FC236}">
                  <a16:creationId xmlns:a16="http://schemas.microsoft.com/office/drawing/2014/main" id="{65BAE06D-FB55-4DD7-B79D-87EB8A3FA09D}"/>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69" name="テキスト ボックス 68">
            <a:extLst>
              <a:ext uri="{FF2B5EF4-FFF2-40B4-BE49-F238E27FC236}">
                <a16:creationId xmlns:a16="http://schemas.microsoft.com/office/drawing/2014/main" id="{83B54358-7BAD-4FAE-990E-37B1CA06D1C3}"/>
              </a:ext>
            </a:extLst>
          </p:cNvPr>
          <p:cNvSpPr txBox="1"/>
          <p:nvPr/>
        </p:nvSpPr>
        <p:spPr>
          <a:xfrm>
            <a:off x="9805962" y="5952274"/>
            <a:ext cx="1849691" cy="369332"/>
          </a:xfrm>
          <a:prstGeom prst="rect">
            <a:avLst/>
          </a:prstGeom>
          <a:noFill/>
        </p:spPr>
        <p:txBody>
          <a:bodyPr wrap="square" rtlCol="0">
            <a:spAutoFit/>
          </a:bodyPr>
          <a:lstStyle/>
          <a:p>
            <a:pPr algn="l"/>
            <a:r>
              <a:rPr lang="ja" altLang="en-US" dirty="0"/>
              <a:t>消費者キッチン</a:t>
            </a:r>
            <a:endParaRPr lang="ja-JP" altLang="en-US" dirty="0"/>
          </a:p>
        </p:txBody>
      </p:sp>
      <p:cxnSp>
        <p:nvCxnSpPr>
          <p:cNvPr id="71" name="直線コネクタ 70">
            <a:extLst>
              <a:ext uri="{FF2B5EF4-FFF2-40B4-BE49-F238E27FC236}">
                <a16:creationId xmlns:a16="http://schemas.microsoft.com/office/drawing/2014/main" id="{3063C566-4602-461B-8ED2-6111CA9E6960}"/>
              </a:ext>
            </a:extLst>
          </p:cNvPr>
          <p:cNvCxnSpPr>
            <a:cxnSpLocks/>
          </p:cNvCxnSpPr>
          <p:nvPr/>
        </p:nvCxnSpPr>
        <p:spPr>
          <a:xfrm flipV="1">
            <a:off x="7083450" y="2004833"/>
            <a:ext cx="2353444" cy="130635"/>
          </a:xfrm>
          <a:prstGeom prst="line">
            <a:avLst/>
          </a:prstGeom>
          <a:ln w="38100"/>
        </p:spPr>
        <p:style>
          <a:lnRef idx="1">
            <a:schemeClr val="dk1"/>
          </a:lnRef>
          <a:fillRef idx="0">
            <a:schemeClr val="dk1"/>
          </a:fillRef>
          <a:effectRef idx="0">
            <a:schemeClr val="dk1"/>
          </a:effectRef>
          <a:fontRef idx="minor">
            <a:schemeClr val="tx1"/>
          </a:fontRef>
        </p:style>
      </p:cxnSp>
      <p:cxnSp>
        <p:nvCxnSpPr>
          <p:cNvPr id="74" name="直線コネクタ 73">
            <a:extLst>
              <a:ext uri="{FF2B5EF4-FFF2-40B4-BE49-F238E27FC236}">
                <a16:creationId xmlns:a16="http://schemas.microsoft.com/office/drawing/2014/main" id="{79F6813B-4F4E-437E-91A0-155688B09A54}"/>
              </a:ext>
            </a:extLst>
          </p:cNvPr>
          <p:cNvCxnSpPr>
            <a:cxnSpLocks/>
          </p:cNvCxnSpPr>
          <p:nvPr/>
        </p:nvCxnSpPr>
        <p:spPr>
          <a:xfrm flipV="1">
            <a:off x="7124628" y="2405795"/>
            <a:ext cx="2463771" cy="1265069"/>
          </a:xfrm>
          <a:prstGeom prst="line">
            <a:avLst/>
          </a:prstGeom>
          <a:ln w="38100"/>
        </p:spPr>
        <p:style>
          <a:lnRef idx="1">
            <a:schemeClr val="dk1"/>
          </a:lnRef>
          <a:fillRef idx="0">
            <a:schemeClr val="dk1"/>
          </a:fillRef>
          <a:effectRef idx="0">
            <a:schemeClr val="dk1"/>
          </a:effectRef>
          <a:fontRef idx="minor">
            <a:schemeClr val="tx1"/>
          </a:fontRef>
        </p:style>
      </p:cxnSp>
      <p:cxnSp>
        <p:nvCxnSpPr>
          <p:cNvPr id="79" name="直線コネクタ 78">
            <a:extLst>
              <a:ext uri="{FF2B5EF4-FFF2-40B4-BE49-F238E27FC236}">
                <a16:creationId xmlns:a16="http://schemas.microsoft.com/office/drawing/2014/main" id="{F90EC1F2-914A-438E-8D07-34750D42D758}"/>
              </a:ext>
            </a:extLst>
          </p:cNvPr>
          <p:cNvCxnSpPr>
            <a:cxnSpLocks/>
          </p:cNvCxnSpPr>
          <p:nvPr/>
        </p:nvCxnSpPr>
        <p:spPr>
          <a:xfrm flipV="1">
            <a:off x="7141676" y="3694588"/>
            <a:ext cx="3019378" cy="181883"/>
          </a:xfrm>
          <a:prstGeom prst="line">
            <a:avLst/>
          </a:prstGeom>
          <a:ln w="38100"/>
        </p:spPr>
        <p:style>
          <a:lnRef idx="1">
            <a:schemeClr val="dk1"/>
          </a:lnRef>
          <a:fillRef idx="0">
            <a:schemeClr val="dk1"/>
          </a:fillRef>
          <a:effectRef idx="0">
            <a:schemeClr val="dk1"/>
          </a:effectRef>
          <a:fontRef idx="minor">
            <a:schemeClr val="tx1"/>
          </a:fontRef>
        </p:style>
      </p:cxnSp>
      <p:cxnSp>
        <p:nvCxnSpPr>
          <p:cNvPr id="4" name="直線コネクタ 3">
            <a:extLst>
              <a:ext uri="{FF2B5EF4-FFF2-40B4-BE49-F238E27FC236}">
                <a16:creationId xmlns:a16="http://schemas.microsoft.com/office/drawing/2014/main" id="{356BEB44-9B05-F129-31FF-D1DBA41CDD8A}"/>
              </a:ext>
            </a:extLst>
          </p:cNvPr>
          <p:cNvCxnSpPr/>
          <p:nvPr/>
        </p:nvCxnSpPr>
        <p:spPr>
          <a:xfrm>
            <a:off x="9114709" y="1301348"/>
            <a:ext cx="1541786" cy="1474197"/>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5" name="直線コネクタ 4">
            <a:extLst>
              <a:ext uri="{FF2B5EF4-FFF2-40B4-BE49-F238E27FC236}">
                <a16:creationId xmlns:a16="http://schemas.microsoft.com/office/drawing/2014/main" id="{62EBF263-06BA-5E31-2009-4831AF95C89E}"/>
              </a:ext>
            </a:extLst>
          </p:cNvPr>
          <p:cNvCxnSpPr>
            <a:cxnSpLocks/>
          </p:cNvCxnSpPr>
          <p:nvPr/>
        </p:nvCxnSpPr>
        <p:spPr>
          <a:xfrm flipH="1">
            <a:off x="9248698" y="1241834"/>
            <a:ext cx="1270370" cy="1533712"/>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639866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制作したシステムの概要①</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838200" y="1371600"/>
            <a:ext cx="10805160" cy="4805363"/>
          </a:xfrm>
        </p:spPr>
        <p:txBody>
          <a:bodyPr/>
          <a:lstStyle/>
          <a:p>
            <a:pPr marL="0" indent="0">
              <a:buNone/>
            </a:pPr>
            <a:r>
              <a:rPr kumimoji="1" lang="ja-JP" altLang="en-US"/>
              <a:t>システム利用者が「食材」と「年月日」を入力</a:t>
            </a:r>
            <a:endParaRPr lang="en-US" altLang="ja-JP"/>
          </a:p>
          <a:p>
            <a:pPr marL="0" indent="0">
              <a:buNone/>
            </a:pPr>
            <a:r>
              <a:rPr lang="ja-JP" altLang="en-US"/>
              <a:t>今日から賞味期限が</a:t>
            </a:r>
            <a:r>
              <a:rPr lang="en-US" altLang="ja-JP"/>
              <a:t>10</a:t>
            </a:r>
            <a:r>
              <a:rPr lang="ja-JP" altLang="en-US"/>
              <a:t>日以内に迫っているものをシステムが判断</a:t>
            </a:r>
            <a:endParaRPr kumimoji="1" lang="en-US" altLang="ja-JP"/>
          </a:p>
        </p:txBody>
      </p:sp>
      <p:pic>
        <p:nvPicPr>
          <p:cNvPr id="6" name="図 5" descr="テキスト&#10;&#10;自動的に生成された説明">
            <a:extLst>
              <a:ext uri="{FF2B5EF4-FFF2-40B4-BE49-F238E27FC236}">
                <a16:creationId xmlns:a16="http://schemas.microsoft.com/office/drawing/2014/main" id="{DC210C91-B0C6-3004-3A4B-F74D010069F3}"/>
              </a:ext>
            </a:extLst>
          </p:cNvPr>
          <p:cNvPicPr>
            <a:picLocks noChangeAspect="1"/>
          </p:cNvPicPr>
          <p:nvPr/>
        </p:nvPicPr>
        <p:blipFill rotWithShape="1">
          <a:blip r:embed="rId2">
            <a:extLst>
              <a:ext uri="{28A0092B-C50C-407E-A947-70E740481C1C}">
                <a14:useLocalDpi xmlns:a14="http://schemas.microsoft.com/office/drawing/2010/main" val="0"/>
              </a:ext>
            </a:extLst>
          </a:blip>
          <a:srcRect t="2519" r="61962" b="75347"/>
          <a:stretch/>
        </p:blipFill>
        <p:spPr>
          <a:xfrm>
            <a:off x="838200" y="2348015"/>
            <a:ext cx="11023600" cy="3608285"/>
          </a:xfrm>
          <a:prstGeom prst="rect">
            <a:avLst/>
          </a:prstGeom>
        </p:spPr>
      </p:pic>
    </p:spTree>
    <p:extLst>
      <p:ext uri="{BB962C8B-B14F-4D97-AF65-F5344CB8AC3E}">
        <p14:creationId xmlns:p14="http://schemas.microsoft.com/office/powerpoint/2010/main" val="1733641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制作したシステムの概要②</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838200" y="1391920"/>
            <a:ext cx="10515600" cy="4785043"/>
          </a:xfrm>
        </p:spPr>
        <p:txBody>
          <a:bodyPr/>
          <a:lstStyle/>
          <a:p>
            <a:pPr marL="0" indent="0">
              <a:buNone/>
            </a:pPr>
            <a:r>
              <a:rPr lang="ja-JP" altLang="en-US"/>
              <a:t>例えば、鯖、米、肉とそれに対応する賞味期限を登録する。</a:t>
            </a:r>
            <a:endParaRPr lang="en-US" altLang="ja-JP"/>
          </a:p>
          <a:p>
            <a:pPr marL="0" indent="0">
              <a:buNone/>
            </a:pPr>
            <a:r>
              <a:rPr lang="ja-JP" altLang="en-US"/>
              <a:t>→賞味期限が</a:t>
            </a:r>
            <a:r>
              <a:rPr lang="en-US" altLang="ja-JP"/>
              <a:t>10</a:t>
            </a:r>
            <a:r>
              <a:rPr lang="ja-JP" altLang="en-US"/>
              <a:t>日内である</a:t>
            </a:r>
            <a:r>
              <a:rPr lang="en-US" altLang="ja-JP"/>
              <a:t>”</a:t>
            </a:r>
            <a:r>
              <a:rPr lang="ja-JP" altLang="en-US"/>
              <a:t>鯖</a:t>
            </a:r>
            <a:r>
              <a:rPr lang="en-US" altLang="ja-JP"/>
              <a:t>”,”</a:t>
            </a:r>
            <a:r>
              <a:rPr lang="ja-JP" altLang="en-US"/>
              <a:t>米</a:t>
            </a:r>
            <a:r>
              <a:rPr lang="en-US" altLang="ja-JP"/>
              <a:t>”</a:t>
            </a:r>
            <a:r>
              <a:rPr lang="ja-JP" altLang="en-US"/>
              <a:t>を検索する。</a:t>
            </a:r>
            <a:endParaRPr lang="en-US" altLang="ja-JP"/>
          </a:p>
          <a:p>
            <a:pPr marL="0" indent="0">
              <a:buNone/>
            </a:pPr>
            <a:endParaRPr lang="en-US" altLang="ja-JP"/>
          </a:p>
          <a:p>
            <a:endParaRPr kumimoji="1" lang="en-US" altLang="ja-JP"/>
          </a:p>
        </p:txBody>
      </p:sp>
      <p:pic>
        <p:nvPicPr>
          <p:cNvPr id="6" name="図 5" descr="テキスト&#10;&#10;自動的に生成された説明">
            <a:extLst>
              <a:ext uri="{FF2B5EF4-FFF2-40B4-BE49-F238E27FC236}">
                <a16:creationId xmlns:a16="http://schemas.microsoft.com/office/drawing/2014/main" id="{DC210C91-B0C6-3004-3A4B-F74D010069F3}"/>
              </a:ext>
            </a:extLst>
          </p:cNvPr>
          <p:cNvPicPr>
            <a:picLocks noChangeAspect="1"/>
          </p:cNvPicPr>
          <p:nvPr/>
        </p:nvPicPr>
        <p:blipFill rotWithShape="1">
          <a:blip r:embed="rId2">
            <a:extLst>
              <a:ext uri="{28A0092B-C50C-407E-A947-70E740481C1C}">
                <a14:useLocalDpi xmlns:a14="http://schemas.microsoft.com/office/drawing/2010/main" val="0"/>
              </a:ext>
            </a:extLst>
          </a:blip>
          <a:srcRect t="2519" r="61962" b="75347"/>
          <a:stretch/>
        </p:blipFill>
        <p:spPr>
          <a:xfrm>
            <a:off x="838200" y="2348015"/>
            <a:ext cx="11023600" cy="3608285"/>
          </a:xfrm>
          <a:prstGeom prst="rect">
            <a:avLst/>
          </a:prstGeom>
        </p:spPr>
      </p:pic>
    </p:spTree>
    <p:extLst>
      <p:ext uri="{BB962C8B-B14F-4D97-AF65-F5344CB8AC3E}">
        <p14:creationId xmlns:p14="http://schemas.microsoft.com/office/powerpoint/2010/main" val="823722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制作したシステムの概要③</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838200" y="1391920"/>
            <a:ext cx="10515600" cy="4785043"/>
          </a:xfrm>
        </p:spPr>
        <p:txBody>
          <a:bodyPr/>
          <a:lstStyle/>
          <a:p>
            <a:pPr marL="0" indent="0">
              <a:buNone/>
            </a:pPr>
            <a:r>
              <a:rPr lang="ja-JP" altLang="en-US"/>
              <a:t>賞味期限が近い鯖、米を使ったレシピを消費者庁のキッチンからクローリングし、表示する。</a:t>
            </a:r>
            <a:endParaRPr lang="en-US" altLang="ja-JP"/>
          </a:p>
          <a:p>
            <a:pPr marL="0" indent="0">
              <a:buNone/>
            </a:pPr>
            <a:endParaRPr lang="en-US" altLang="ja-JP"/>
          </a:p>
          <a:p>
            <a:endParaRPr kumimoji="1" lang="en-US" altLang="ja-JP"/>
          </a:p>
        </p:txBody>
      </p:sp>
      <p:pic>
        <p:nvPicPr>
          <p:cNvPr id="4" name="コンテンツ プレースホルダー 10" descr="テキスト&#10;&#10;自動的に生成された説明">
            <a:extLst>
              <a:ext uri="{FF2B5EF4-FFF2-40B4-BE49-F238E27FC236}">
                <a16:creationId xmlns:a16="http://schemas.microsoft.com/office/drawing/2014/main" id="{9B5DB714-255A-35B6-870C-5A9945A529EA}"/>
              </a:ext>
            </a:extLst>
          </p:cNvPr>
          <p:cNvPicPr>
            <a:picLocks noChangeAspect="1"/>
          </p:cNvPicPr>
          <p:nvPr/>
        </p:nvPicPr>
        <p:blipFill rotWithShape="1">
          <a:blip r:embed="rId2">
            <a:extLst>
              <a:ext uri="{28A0092B-C50C-407E-A947-70E740481C1C}">
                <a14:useLocalDpi xmlns:a14="http://schemas.microsoft.com/office/drawing/2010/main" val="0"/>
              </a:ext>
            </a:extLst>
          </a:blip>
          <a:srcRect l="-5" t="24591" r="72338" b="38714"/>
          <a:stretch/>
        </p:blipFill>
        <p:spPr>
          <a:xfrm>
            <a:off x="838200" y="2348015"/>
            <a:ext cx="5257800" cy="3922560"/>
          </a:xfrm>
          <a:prstGeom prst="rect">
            <a:avLst/>
          </a:prstGeom>
        </p:spPr>
      </p:pic>
      <p:pic>
        <p:nvPicPr>
          <p:cNvPr id="5" name="コンテンツ プレースホルダー 10" descr="テキスト&#10;&#10;自動的に生成された説明">
            <a:extLst>
              <a:ext uri="{FF2B5EF4-FFF2-40B4-BE49-F238E27FC236}">
                <a16:creationId xmlns:a16="http://schemas.microsoft.com/office/drawing/2014/main" id="{A5931F04-2B38-B56E-37AF-B155789261BA}"/>
              </a:ext>
            </a:extLst>
          </p:cNvPr>
          <p:cNvPicPr>
            <a:picLocks noChangeAspect="1"/>
          </p:cNvPicPr>
          <p:nvPr/>
        </p:nvPicPr>
        <p:blipFill rotWithShape="1">
          <a:blip r:embed="rId2">
            <a:extLst>
              <a:ext uri="{28A0092B-C50C-407E-A947-70E740481C1C}">
                <a14:useLocalDpi xmlns:a14="http://schemas.microsoft.com/office/drawing/2010/main" val="0"/>
              </a:ext>
            </a:extLst>
          </a:blip>
          <a:srcRect l="-512" t="61122" r="72338" b="5217"/>
          <a:stretch/>
        </p:blipFill>
        <p:spPr>
          <a:xfrm>
            <a:off x="6096000" y="2322299"/>
            <a:ext cx="5862320" cy="3939766"/>
          </a:xfrm>
          <a:prstGeom prst="rect">
            <a:avLst/>
          </a:prstGeom>
        </p:spPr>
      </p:pic>
    </p:spTree>
    <p:extLst>
      <p:ext uri="{BB962C8B-B14F-4D97-AF65-F5344CB8AC3E}">
        <p14:creationId xmlns:p14="http://schemas.microsoft.com/office/powerpoint/2010/main" val="103493316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E112AA5A6C38A7478265A73DF922857C" ma:contentTypeVersion="2" ma:contentTypeDescription="新しいドキュメントを作成します。" ma:contentTypeScope="" ma:versionID="90c25fa229cd678b57f52c0d2ffcbe8a">
  <xsd:schema xmlns:xsd="http://www.w3.org/2001/XMLSchema" xmlns:xs="http://www.w3.org/2001/XMLSchema" xmlns:p="http://schemas.microsoft.com/office/2006/metadata/properties" xmlns:ns3="27dba541-5a50-4a71-b0cc-323646d1327b" targetNamespace="http://schemas.microsoft.com/office/2006/metadata/properties" ma:root="true" ma:fieldsID="9f0b800875bc06c16d48a6186eac00af" ns3:_="">
    <xsd:import namespace="27dba541-5a50-4a71-b0cc-323646d1327b"/>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7dba541-5a50-4a71-b0cc-323646d132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6AACA6C-DB81-43EE-8FBF-B2BA767F1B47}">
  <ds:schemaRefs>
    <ds:schemaRef ds:uri="http://schemas.microsoft.com/sharepoint/v3/contenttype/forms"/>
  </ds:schemaRefs>
</ds:datastoreItem>
</file>

<file path=customXml/itemProps2.xml><?xml version="1.0" encoding="utf-8"?>
<ds:datastoreItem xmlns:ds="http://schemas.openxmlformats.org/officeDocument/2006/customXml" ds:itemID="{942F9ABC-2D91-4D17-A80D-8AD383356DB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7dba541-5a50-4a71-b0cc-323646d1327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F387478-6452-40A6-A381-D3DBFDA92A99}">
  <ds:schemaRefs>
    <ds:schemaRef ds:uri="http://schemas.microsoft.com/office/infopath/2007/PartnerControls"/>
    <ds:schemaRef ds:uri="http://purl.org/dc/dcmitype/"/>
    <ds:schemaRef ds:uri="http://schemas.microsoft.com/office/2006/documentManagement/types"/>
    <ds:schemaRef ds:uri="http://purl.org/dc/terms/"/>
    <ds:schemaRef ds:uri="http://www.w3.org/XML/1998/namespace"/>
    <ds:schemaRef ds:uri="http://schemas.openxmlformats.org/package/2006/metadata/core-properties"/>
    <ds:schemaRef ds:uri="http://purl.org/dc/elements/1.1/"/>
    <ds:schemaRef ds:uri="27dba541-5a50-4a71-b0cc-323646d1327b"/>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766</TotalTime>
  <Words>1387</Words>
  <Application>Microsoft Office PowerPoint</Application>
  <PresentationFormat>ワイド画面</PresentationFormat>
  <Paragraphs>184</Paragraphs>
  <Slides>29</Slides>
  <Notes>1</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29</vt:i4>
      </vt:variant>
    </vt:vector>
  </HeadingPairs>
  <TitlesOfParts>
    <vt:vector size="34" baseType="lpstr">
      <vt:lpstr>游ゴシック</vt:lpstr>
      <vt:lpstr>游ゴシック Light</vt:lpstr>
      <vt:lpstr>Arial</vt:lpstr>
      <vt:lpstr>Courier New</vt:lpstr>
      <vt:lpstr>Office テーマ</vt:lpstr>
      <vt:lpstr>ごはんロス削減システム</vt:lpstr>
      <vt:lpstr>日本の食品ロスの背景</vt:lpstr>
      <vt:lpstr>システムでどう解決するか</vt:lpstr>
      <vt:lpstr>消費者庁のキッチンとは</vt:lpstr>
      <vt:lpstr>PowerPoint プレゼンテーション</vt:lpstr>
      <vt:lpstr>PowerPoint プレゼンテーション</vt:lpstr>
      <vt:lpstr>制作したシステムの概要①</vt:lpstr>
      <vt:lpstr>制作したシステムの概要②</vt:lpstr>
      <vt:lpstr>制作したシステムの概要③</vt:lpstr>
      <vt:lpstr>制作したシステムの概要④</vt:lpstr>
      <vt:lpstr>制作したシステムの概要⑤</vt:lpstr>
      <vt:lpstr>制作したシステムの概要⑥</vt:lpstr>
      <vt:lpstr>制作したシステムの概要⑦</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今後の課題①</vt:lpstr>
      <vt:lpstr>今後の課題②</vt:lpstr>
      <vt:lpstr>参考文献</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君塚 創太</dc:creator>
  <cp:lastModifiedBy>KIMIZUKA SOTA</cp:lastModifiedBy>
  <cp:revision>2</cp:revision>
  <dcterms:created xsi:type="dcterms:W3CDTF">2022-12-25T01:37:51Z</dcterms:created>
  <dcterms:modified xsi:type="dcterms:W3CDTF">2022-12-25T14:26:01Z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0x010100E112AA5A6C38A7478265A73DF922857C</vt:lpwstr>
  </property>
</Properties>
</file>

<file path=docProps/thumbnail.jpeg>
</file>